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7" r:id="rId1"/>
  </p:sldMasterIdLst>
  <p:notesMasterIdLst>
    <p:notesMasterId r:id="rId29"/>
  </p:notesMasterIdLst>
  <p:sldIdLst>
    <p:sldId id="256" r:id="rId2"/>
    <p:sldId id="325" r:id="rId3"/>
    <p:sldId id="306" r:id="rId4"/>
    <p:sldId id="295" r:id="rId5"/>
    <p:sldId id="314" r:id="rId6"/>
    <p:sldId id="313" r:id="rId7"/>
    <p:sldId id="315" r:id="rId8"/>
    <p:sldId id="316" r:id="rId9"/>
    <p:sldId id="317" r:id="rId10"/>
    <p:sldId id="318" r:id="rId11"/>
    <p:sldId id="329" r:id="rId12"/>
    <p:sldId id="322" r:id="rId13"/>
    <p:sldId id="319" r:id="rId14"/>
    <p:sldId id="321" r:id="rId15"/>
    <p:sldId id="320" r:id="rId16"/>
    <p:sldId id="324" r:id="rId17"/>
    <p:sldId id="323" r:id="rId18"/>
    <p:sldId id="326" r:id="rId19"/>
    <p:sldId id="305" r:id="rId20"/>
    <p:sldId id="264" r:id="rId21"/>
    <p:sldId id="284" r:id="rId22"/>
    <p:sldId id="279" r:id="rId23"/>
    <p:sldId id="281" r:id="rId24"/>
    <p:sldId id="283" r:id="rId25"/>
    <p:sldId id="261" r:id="rId26"/>
    <p:sldId id="328" r:id="rId27"/>
    <p:sldId id="32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01"/>
    <p:restoredTop sz="94514"/>
  </p:normalViewPr>
  <p:slideViewPr>
    <p:cSldViewPr snapToGrid="0" snapToObjects="1">
      <p:cViewPr varScale="1">
        <p:scale>
          <a:sx n="90" d="100"/>
          <a:sy n="90" d="100"/>
        </p:scale>
        <p:origin x="224"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976AD-9B00-4445-94F3-FF6122930A7C}" type="datetimeFigureOut">
              <a:rPr lang="en-US" smtClean="0"/>
              <a:t>10/25/18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0FD62-6ABF-C942-A3FA-186B55DF2C1F}" type="slidenum">
              <a:rPr lang="en-US" smtClean="0"/>
              <a:t>‹#›</a:t>
            </a:fld>
            <a:endParaRPr lang="en-US"/>
          </a:p>
        </p:txBody>
      </p:sp>
    </p:spTree>
    <p:extLst>
      <p:ext uri="{BB962C8B-B14F-4D97-AF65-F5344CB8AC3E}">
        <p14:creationId xmlns:p14="http://schemas.microsoft.com/office/powerpoint/2010/main" val="368794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Blockchain in terms of bitcoin</a:t>
            </a:r>
          </a:p>
          <a:p>
            <a:r>
              <a:rPr lang="en-US" dirty="0"/>
              <a:t>Bitcoin aims to decentralize currency and replace traditional currency; Ethereum aims to decentralize the app world</a:t>
            </a:r>
          </a:p>
          <a:p>
            <a:r>
              <a:rPr lang="en-US" dirty="0"/>
              <a:t>Ether is the currency that runs on Ethereum – you need to spend ether to execute smart contracts, which is what gives ether its value</a:t>
            </a:r>
          </a:p>
          <a:p>
            <a:endParaRPr lang="en-US" dirty="0"/>
          </a:p>
        </p:txBody>
      </p:sp>
      <p:sp>
        <p:nvSpPr>
          <p:cNvPr id="4" name="Slide Number Placeholder 3"/>
          <p:cNvSpPr>
            <a:spLocks noGrp="1"/>
          </p:cNvSpPr>
          <p:nvPr>
            <p:ph type="sldNum" sz="quarter" idx="10"/>
          </p:nvPr>
        </p:nvSpPr>
        <p:spPr/>
        <p:txBody>
          <a:bodyPr/>
          <a:lstStyle/>
          <a:p>
            <a:fld id="{92551D17-1A5C-4574-8E1C-6E7ED1EC875B}" type="slidenum">
              <a:rPr lang="en-US" smtClean="0"/>
              <a:t>4</a:t>
            </a:fld>
            <a:endParaRPr lang="en-US"/>
          </a:p>
        </p:txBody>
      </p:sp>
    </p:spTree>
    <p:extLst>
      <p:ext uri="{BB962C8B-B14F-4D97-AF65-F5344CB8AC3E}">
        <p14:creationId xmlns:p14="http://schemas.microsoft.com/office/powerpoint/2010/main" val="136684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51D17-1A5C-4574-8E1C-6E7ED1EC875B}" type="slidenum">
              <a:rPr lang="en-US" smtClean="0"/>
              <a:t>13</a:t>
            </a:fld>
            <a:endParaRPr lang="en-US"/>
          </a:p>
        </p:txBody>
      </p:sp>
    </p:spTree>
    <p:extLst>
      <p:ext uri="{BB962C8B-B14F-4D97-AF65-F5344CB8AC3E}">
        <p14:creationId xmlns:p14="http://schemas.microsoft.com/office/powerpoint/2010/main" val="11976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Acquired </a:t>
            </a:r>
            <a:r>
              <a:rPr lang="en-US" dirty="0" err="1"/>
              <a:t>MediaChain</a:t>
            </a:r>
            <a:r>
              <a:rPr lang="en-US" dirty="0"/>
              <a:t> Labs last year </a:t>
            </a:r>
          </a:p>
          <a:p>
            <a:endParaRPr lang="en-US" dirty="0"/>
          </a:p>
          <a:p>
            <a:r>
              <a:rPr lang="en-US" dirty="0"/>
              <a:t>Music rights attribution</a:t>
            </a:r>
          </a:p>
          <a:p>
            <a:r>
              <a:rPr lang="en-US" dirty="0"/>
              <a:t>Cryptocurrency</a:t>
            </a:r>
          </a:p>
        </p:txBody>
      </p:sp>
      <p:sp>
        <p:nvSpPr>
          <p:cNvPr id="4" name="Slide Number Placeholder 3"/>
          <p:cNvSpPr>
            <a:spLocks noGrp="1"/>
          </p:cNvSpPr>
          <p:nvPr>
            <p:ph type="sldNum" sz="quarter" idx="5"/>
          </p:nvPr>
        </p:nvSpPr>
        <p:spPr/>
        <p:txBody>
          <a:bodyPr/>
          <a:lstStyle/>
          <a:p>
            <a:fld id="{1270FD62-6ABF-C942-A3FA-186B55DF2C1F}" type="slidenum">
              <a:rPr lang="en-US" smtClean="0"/>
              <a:t>15</a:t>
            </a:fld>
            <a:endParaRPr lang="en-US"/>
          </a:p>
        </p:txBody>
      </p:sp>
    </p:spTree>
    <p:extLst>
      <p:ext uri="{BB962C8B-B14F-4D97-AF65-F5344CB8AC3E}">
        <p14:creationId xmlns:p14="http://schemas.microsoft.com/office/powerpoint/2010/main" val="200405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medical records securely for </a:t>
            </a:r>
            <a:r>
              <a:rPr lang="en-US" dirty="0" err="1"/>
              <a:t>telemedecine</a:t>
            </a:r>
            <a:endParaRPr lang="en-US" dirty="0"/>
          </a:p>
        </p:txBody>
      </p:sp>
      <p:sp>
        <p:nvSpPr>
          <p:cNvPr id="4" name="Slide Number Placeholder 3"/>
          <p:cNvSpPr>
            <a:spLocks noGrp="1"/>
          </p:cNvSpPr>
          <p:nvPr>
            <p:ph type="sldNum" sz="quarter" idx="5"/>
          </p:nvPr>
        </p:nvSpPr>
        <p:spPr/>
        <p:txBody>
          <a:bodyPr/>
          <a:lstStyle/>
          <a:p>
            <a:fld id="{1270FD62-6ABF-C942-A3FA-186B55DF2C1F}" type="slidenum">
              <a:rPr lang="en-US" smtClean="0"/>
              <a:t>16</a:t>
            </a:fld>
            <a:endParaRPr lang="en-US"/>
          </a:p>
        </p:txBody>
      </p:sp>
    </p:spTree>
    <p:extLst>
      <p:ext uri="{BB962C8B-B14F-4D97-AF65-F5344CB8AC3E}">
        <p14:creationId xmlns:p14="http://schemas.microsoft.com/office/powerpoint/2010/main" val="228526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Ethereum is both a blockchain network and a technology. The Ethereum networks employees the technology, but one does not have to subscribe to the Ethereum network in order to use the Ethereum technology. It allows users to create their own blockchains for whatever reason he or she sees fit, and that blockchain can be publicly shared or privately shared depending on how it is applied.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Ethereum is a general purpose blockchain that still has all the concepts of those designed for cryptocurrencies. Ethereum nodes mine “Ether” as the currency that is exchanged in Ethereum networks.</a:t>
            </a:r>
          </a:p>
          <a:p>
            <a:endParaRPr lang="en-US" sz="1200" kern="1200" dirty="0">
              <a:solidFill>
                <a:schemeClr val="tx1"/>
              </a:solidFill>
              <a:effectLst/>
              <a:latin typeface="+mn-lt"/>
              <a:ea typeface="+mn-ea"/>
              <a:cs typeface="+mn-cs"/>
            </a:endParaRPr>
          </a:p>
          <a:p>
            <a:r>
              <a:rPr lang="en-US" dirty="0"/>
              <a:t>Secure electronic voting</a:t>
            </a:r>
          </a:p>
          <a:p>
            <a:r>
              <a:rPr lang="en-US" dirty="0"/>
              <a:t>Identity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Bond trading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Electronic banking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Real-estate transactions</a:t>
            </a:r>
          </a:p>
          <a:p>
            <a:r>
              <a:rPr lang="en-US" dirty="0"/>
              <a:t>Supply-chain management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34960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51D17-1A5C-4574-8E1C-6E7ED1EC875B}" type="slidenum">
              <a:rPr lang="en-US" smtClean="0"/>
              <a:t>21</a:t>
            </a:fld>
            <a:endParaRPr lang="en-US"/>
          </a:p>
        </p:txBody>
      </p:sp>
    </p:spTree>
    <p:extLst>
      <p:ext uri="{BB962C8B-B14F-4D97-AF65-F5344CB8AC3E}">
        <p14:creationId xmlns:p14="http://schemas.microsoft.com/office/powerpoint/2010/main" val="129615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Real estate sale example</a:t>
            </a:r>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200469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997485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2551D17-1A5C-4574-8E1C-6E7ED1EC875B}" type="slidenum">
              <a:rPr lang="en-US" smtClean="0"/>
              <a:t>24</a:t>
            </a:fld>
            <a:endParaRPr lang="en-US"/>
          </a:p>
        </p:txBody>
      </p:sp>
    </p:spTree>
    <p:extLst>
      <p:ext uri="{BB962C8B-B14F-4D97-AF65-F5344CB8AC3E}">
        <p14:creationId xmlns:p14="http://schemas.microsoft.com/office/powerpoint/2010/main" val="3771149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023E66-99BC-B941-8950-2B493D1476CD}"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3049261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23E66-99BC-B941-8950-2B493D1476CD}"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2023408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23E66-99BC-B941-8950-2B493D1476CD}"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53010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23E66-99BC-B941-8950-2B493D1476CD}"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253564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023E66-99BC-B941-8950-2B493D1476CD}" type="datetimeFigureOut">
              <a:rPr lang="en-US" smtClean="0"/>
              <a:t>10/25/18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1441077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23E66-99BC-B941-8950-2B493D1476CD}"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3788499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23E66-99BC-B941-8950-2B493D1476CD}" type="datetimeFigureOut">
              <a:rPr lang="en-US" smtClean="0"/>
              <a:t>10/25/18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3463942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23E66-99BC-B941-8950-2B493D1476CD}" type="datetimeFigureOut">
              <a:rPr lang="en-US" smtClean="0"/>
              <a:t>10/25/18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3565824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23E66-99BC-B941-8950-2B493D1476CD}" type="datetimeFigureOut">
              <a:rPr lang="en-US" smtClean="0"/>
              <a:t>10/25/18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89918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23E66-99BC-B941-8950-2B493D1476CD}"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335929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23E66-99BC-B941-8950-2B493D1476CD}" type="datetimeFigureOut">
              <a:rPr lang="en-US" smtClean="0"/>
              <a:t>10/25/18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99325D-C02F-9844-88E7-825CCF2BA241}" type="slidenum">
              <a:rPr lang="en-US" smtClean="0"/>
              <a:t>‹#›</a:t>
            </a:fld>
            <a:endParaRPr lang="en-US"/>
          </a:p>
        </p:txBody>
      </p:sp>
    </p:spTree>
    <p:extLst>
      <p:ext uri="{BB962C8B-B14F-4D97-AF65-F5344CB8AC3E}">
        <p14:creationId xmlns:p14="http://schemas.microsoft.com/office/powerpoint/2010/main" val="241202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23E66-99BC-B941-8950-2B493D1476CD}" type="datetimeFigureOut">
              <a:rPr lang="en-US" smtClean="0"/>
              <a:t>10/25/18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325D-C02F-9844-88E7-825CCF2BA241}" type="slidenum">
              <a:rPr lang="en-US" smtClean="0"/>
              <a:t>‹#›</a:t>
            </a:fld>
            <a:endParaRPr lang="en-US"/>
          </a:p>
        </p:txBody>
      </p:sp>
    </p:spTree>
    <p:extLst>
      <p:ext uri="{BB962C8B-B14F-4D97-AF65-F5344CB8AC3E}">
        <p14:creationId xmlns:p14="http://schemas.microsoft.com/office/powerpoint/2010/main" val="1709291861"/>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www.pngall.com/coffee-png" TargetMode="Externa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tiff"/><Relationship Id="rId1" Type="http://schemas.openxmlformats.org/officeDocument/2006/relationships/slideLayout" Target="../slideLayouts/slideLayout7.xml"/><Relationship Id="rId6" Type="http://schemas.openxmlformats.org/officeDocument/2006/relationships/hyperlink" Target="http://www.pngall.com/fruit-png" TargetMode="External"/><Relationship Id="rId5" Type="http://schemas.openxmlformats.org/officeDocument/2006/relationships/image" Target="../media/image23.png"/><Relationship Id="rId10" Type="http://schemas.openxmlformats.org/officeDocument/2006/relationships/hyperlink" Target="http://pngimg.com/download/6428" TargetMode="External"/><Relationship Id="rId4" Type="http://schemas.openxmlformats.org/officeDocument/2006/relationships/hyperlink" Target="http://pngimg.com/download/25128" TargetMode="Externa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5C1F5-0CE7-AD40-9713-429EBB2DD026}"/>
              </a:ext>
            </a:extLst>
          </p:cNvPr>
          <p:cNvSpPr>
            <a:spLocks noGrp="1"/>
          </p:cNvSpPr>
          <p:nvPr>
            <p:ph type="ctrTitle"/>
          </p:nvPr>
        </p:nvSpPr>
        <p:spPr>
          <a:xfrm>
            <a:off x="1524000" y="1600200"/>
            <a:ext cx="9144000" cy="2387600"/>
          </a:xfrm>
        </p:spPr>
        <p:txBody>
          <a:bodyPr anchor="ctr">
            <a:normAutofit/>
          </a:bodyPr>
          <a:lstStyle/>
          <a:p>
            <a:r>
              <a:rPr lang="en-US" sz="7200" b="1" spc="300" dirty="0">
                <a:solidFill>
                  <a:schemeClr val="bg1">
                    <a:lumMod val="85000"/>
                    <a:lumOff val="15000"/>
                  </a:schemeClr>
                </a:solidFill>
                <a:latin typeface="Arial" panose="020B0604020202020204" pitchFamily="34" charset="0"/>
                <a:cs typeface="Arial" panose="020B0604020202020204" pitchFamily="34" charset="0"/>
              </a:rPr>
              <a:t>BLOCKCHAIN </a:t>
            </a:r>
            <a:br>
              <a:rPr lang="en-US" sz="7200" b="1" spc="300" dirty="0">
                <a:solidFill>
                  <a:schemeClr val="bg1">
                    <a:lumMod val="85000"/>
                    <a:lumOff val="15000"/>
                  </a:schemeClr>
                </a:solidFill>
                <a:latin typeface="Arial" panose="020B0604020202020204" pitchFamily="34" charset="0"/>
                <a:cs typeface="Arial" panose="020B0604020202020204" pitchFamily="34" charset="0"/>
              </a:rPr>
            </a:br>
            <a:r>
              <a:rPr lang="en-US" sz="7200" b="1" spc="300" dirty="0">
                <a:solidFill>
                  <a:schemeClr val="bg1">
                    <a:lumMod val="85000"/>
                    <a:lumOff val="15000"/>
                  </a:schemeClr>
                </a:solidFill>
                <a:latin typeface="Arial" panose="020B0604020202020204" pitchFamily="34" charset="0"/>
                <a:cs typeface="Arial" panose="020B0604020202020204" pitchFamily="34" charset="0"/>
              </a:rPr>
              <a:t>CRASH COURSE</a:t>
            </a:r>
          </a:p>
        </p:txBody>
      </p:sp>
      <p:sp>
        <p:nvSpPr>
          <p:cNvPr id="3" name="Subtitle 2">
            <a:extLst>
              <a:ext uri="{FF2B5EF4-FFF2-40B4-BE49-F238E27FC236}">
                <a16:creationId xmlns:a16="http://schemas.microsoft.com/office/drawing/2014/main" id="{DCBF3163-C388-FC4E-B231-D5AC7602B230}"/>
              </a:ext>
            </a:extLst>
          </p:cNvPr>
          <p:cNvSpPr>
            <a:spLocks noGrp="1"/>
          </p:cNvSpPr>
          <p:nvPr>
            <p:ph type="subTitle" idx="1"/>
          </p:nvPr>
        </p:nvSpPr>
        <p:spPr>
          <a:xfrm>
            <a:off x="1524000" y="3987800"/>
            <a:ext cx="9144000" cy="1655762"/>
          </a:xfrm>
        </p:spPr>
        <p:txBody>
          <a:bodyPr anchor="ctr">
            <a:normAutofit/>
          </a:bodyPr>
          <a:lstStyle/>
          <a:p>
            <a:r>
              <a:rPr lang="en-US" sz="2800" b="1" dirty="0">
                <a:solidFill>
                  <a:schemeClr val="bg1">
                    <a:lumMod val="85000"/>
                    <a:lumOff val="15000"/>
                  </a:schemeClr>
                </a:solidFill>
              </a:rPr>
              <a:t>Sage Franch, CTO at Crescendo</a:t>
            </a:r>
          </a:p>
          <a:p>
            <a:r>
              <a:rPr lang="en-US" dirty="0">
                <a:solidFill>
                  <a:schemeClr val="bg1">
                    <a:lumMod val="85000"/>
                    <a:lumOff val="15000"/>
                  </a:schemeClr>
                </a:solidFill>
              </a:rPr>
              <a:t>@</a:t>
            </a:r>
            <a:r>
              <a:rPr lang="en-US" dirty="0" err="1">
                <a:solidFill>
                  <a:schemeClr val="bg1">
                    <a:lumMod val="85000"/>
                    <a:lumOff val="15000"/>
                  </a:schemeClr>
                </a:solidFill>
              </a:rPr>
              <a:t>theTrendyTechie</a:t>
            </a:r>
            <a:r>
              <a:rPr lang="en-US" dirty="0">
                <a:solidFill>
                  <a:schemeClr val="bg1">
                    <a:lumMod val="85000"/>
                    <a:lumOff val="15000"/>
                  </a:schemeClr>
                </a:solidFill>
              </a:rPr>
              <a:t>  |  </a:t>
            </a:r>
            <a:r>
              <a:rPr lang="en-US" dirty="0" err="1">
                <a:solidFill>
                  <a:schemeClr val="bg1">
                    <a:lumMod val="85000"/>
                    <a:lumOff val="15000"/>
                  </a:schemeClr>
                </a:solidFill>
              </a:rPr>
              <a:t>sage@getcrescendo.co</a:t>
            </a:r>
            <a:endParaRPr lang="en-US" dirty="0">
              <a:solidFill>
                <a:schemeClr val="bg1">
                  <a:lumMod val="85000"/>
                  <a:lumOff val="15000"/>
                </a:schemeClr>
              </a:solidFill>
            </a:endParaRPr>
          </a:p>
        </p:txBody>
      </p:sp>
      <p:cxnSp>
        <p:nvCxnSpPr>
          <p:cNvPr id="5" name="Straight Connector 4">
            <a:extLst>
              <a:ext uri="{FF2B5EF4-FFF2-40B4-BE49-F238E27FC236}">
                <a16:creationId xmlns:a16="http://schemas.microsoft.com/office/drawing/2014/main" id="{B16E4C95-7917-144F-BD6B-CC1A2C21DB74}"/>
              </a:ext>
            </a:extLst>
          </p:cNvPr>
          <p:cNvCxnSpPr/>
          <p:nvPr/>
        </p:nvCxnSpPr>
        <p:spPr>
          <a:xfrm>
            <a:off x="3200400" y="3989387"/>
            <a:ext cx="55006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79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F0DD94-A083-DE42-B313-80C951581286}"/>
              </a:ext>
            </a:extLst>
          </p:cNvPr>
          <p:cNvSpPr/>
          <p:nvPr/>
        </p:nvSpPr>
        <p:spPr>
          <a:xfrm>
            <a:off x="2157413" y="158591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6AE7A65-90B6-2440-BC1E-A4354C31F568}"/>
              </a:ext>
            </a:extLst>
          </p:cNvPr>
          <p:cNvSpPr/>
          <p:nvPr/>
        </p:nvSpPr>
        <p:spPr>
          <a:xfrm>
            <a:off x="3338512"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E20FE20-97F4-D04C-BEA5-E6EA85CA1B86}"/>
              </a:ext>
            </a:extLst>
          </p:cNvPr>
          <p:cNvSpPr/>
          <p:nvPr/>
        </p:nvSpPr>
        <p:spPr>
          <a:xfrm>
            <a:off x="4581525" y="158591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358641-B988-2142-8BD7-C9530575D1B1}"/>
              </a:ext>
            </a:extLst>
          </p:cNvPr>
          <p:cNvSpPr/>
          <p:nvPr/>
        </p:nvSpPr>
        <p:spPr>
          <a:xfrm flipV="1">
            <a:off x="5924551"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086843-A08D-174F-8287-FBB2C0237766}"/>
              </a:ext>
            </a:extLst>
          </p:cNvPr>
          <p:cNvSpPr/>
          <p:nvPr/>
        </p:nvSpPr>
        <p:spPr>
          <a:xfrm flipV="1">
            <a:off x="7105650" y="1585913"/>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CE9F7D-8C00-2944-8632-C9C671F81F85}"/>
              </a:ext>
            </a:extLst>
          </p:cNvPr>
          <p:cNvSpPr/>
          <p:nvPr/>
        </p:nvSpPr>
        <p:spPr>
          <a:xfrm flipV="1">
            <a:off x="8348663"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6FEEF018-264C-854A-94F0-035BEEB9355F}"/>
              </a:ext>
            </a:extLst>
          </p:cNvPr>
          <p:cNvGraphicFramePr>
            <a:graphicFrameLocks noGrp="1"/>
          </p:cNvGraphicFramePr>
          <p:nvPr>
            <p:extLst>
              <p:ext uri="{D42A27DB-BD31-4B8C-83A1-F6EECF244321}">
                <p14:modId xmlns:p14="http://schemas.microsoft.com/office/powerpoint/2010/main" val="1961619831"/>
              </p:ext>
            </p:extLst>
          </p:nvPr>
        </p:nvGraphicFramePr>
        <p:xfrm>
          <a:off x="9405937" y="4692529"/>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gridCol w="289719">
                  <a:extLst>
                    <a:ext uri="{9D8B030D-6E8A-4147-A177-3AD203B41FA5}">
                      <a16:colId xmlns:a16="http://schemas.microsoft.com/office/drawing/2014/main" val="3535209379"/>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4" name="Table 13">
            <a:extLst>
              <a:ext uri="{FF2B5EF4-FFF2-40B4-BE49-F238E27FC236}">
                <a16:creationId xmlns:a16="http://schemas.microsoft.com/office/drawing/2014/main" id="{E74BB16D-D433-F740-B4E2-3A359B4D09F5}"/>
              </a:ext>
            </a:extLst>
          </p:cNvPr>
          <p:cNvGraphicFramePr>
            <a:graphicFrameLocks noGrp="1"/>
          </p:cNvGraphicFramePr>
          <p:nvPr>
            <p:extLst>
              <p:ext uri="{D42A27DB-BD31-4B8C-83A1-F6EECF244321}">
                <p14:modId xmlns:p14="http://schemas.microsoft.com/office/powerpoint/2010/main" val="4194442563"/>
              </p:ext>
            </p:extLst>
          </p:nvPr>
        </p:nvGraphicFramePr>
        <p:xfrm>
          <a:off x="6945311" y="4692529"/>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959468550"/>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5" name="Table 14">
            <a:extLst>
              <a:ext uri="{FF2B5EF4-FFF2-40B4-BE49-F238E27FC236}">
                <a16:creationId xmlns:a16="http://schemas.microsoft.com/office/drawing/2014/main" id="{4EFF988B-C1C4-604D-B418-EBF15314CB48}"/>
              </a:ext>
            </a:extLst>
          </p:cNvPr>
          <p:cNvGraphicFramePr>
            <a:graphicFrameLocks noGrp="1"/>
          </p:cNvGraphicFramePr>
          <p:nvPr>
            <p:extLst>
              <p:ext uri="{D42A27DB-BD31-4B8C-83A1-F6EECF244321}">
                <p14:modId xmlns:p14="http://schemas.microsoft.com/office/powerpoint/2010/main" val="962406356"/>
              </p:ext>
            </p:extLst>
          </p:nvPr>
        </p:nvGraphicFramePr>
        <p:xfrm>
          <a:off x="4395786" y="4665821"/>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gridCol w="289719">
                  <a:extLst>
                    <a:ext uri="{9D8B030D-6E8A-4147-A177-3AD203B41FA5}">
                      <a16:colId xmlns:a16="http://schemas.microsoft.com/office/drawing/2014/main" val="3742724548"/>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6" name="Table 15">
            <a:extLst>
              <a:ext uri="{FF2B5EF4-FFF2-40B4-BE49-F238E27FC236}">
                <a16:creationId xmlns:a16="http://schemas.microsoft.com/office/drawing/2014/main" id="{4284CA43-247C-C04E-B126-905584A80A55}"/>
              </a:ext>
            </a:extLst>
          </p:cNvPr>
          <p:cNvGraphicFramePr>
            <a:graphicFrameLocks noGrp="1"/>
          </p:cNvGraphicFramePr>
          <p:nvPr>
            <p:extLst>
              <p:ext uri="{D42A27DB-BD31-4B8C-83A1-F6EECF244321}">
                <p14:modId xmlns:p14="http://schemas.microsoft.com/office/powerpoint/2010/main" val="3265539157"/>
              </p:ext>
            </p:extLst>
          </p:nvPr>
        </p:nvGraphicFramePr>
        <p:xfrm>
          <a:off x="3232942" y="2185537"/>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gridCol w="289719">
                  <a:extLst>
                    <a:ext uri="{9D8B030D-6E8A-4147-A177-3AD203B41FA5}">
                      <a16:colId xmlns:a16="http://schemas.microsoft.com/office/drawing/2014/main" val="392742916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7" name="Table 16">
            <a:extLst>
              <a:ext uri="{FF2B5EF4-FFF2-40B4-BE49-F238E27FC236}">
                <a16:creationId xmlns:a16="http://schemas.microsoft.com/office/drawing/2014/main" id="{83632BA3-351F-8341-A2DD-1BA640537B0B}"/>
              </a:ext>
            </a:extLst>
          </p:cNvPr>
          <p:cNvGraphicFramePr>
            <a:graphicFrameLocks noGrp="1"/>
          </p:cNvGraphicFramePr>
          <p:nvPr>
            <p:extLst>
              <p:ext uri="{D42A27DB-BD31-4B8C-83A1-F6EECF244321}">
                <p14:modId xmlns:p14="http://schemas.microsoft.com/office/powerpoint/2010/main" val="1530399834"/>
              </p:ext>
            </p:extLst>
          </p:nvPr>
        </p:nvGraphicFramePr>
        <p:xfrm>
          <a:off x="5657054" y="2234565"/>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gridCol w="289719">
                  <a:extLst>
                    <a:ext uri="{9D8B030D-6E8A-4147-A177-3AD203B41FA5}">
                      <a16:colId xmlns:a16="http://schemas.microsoft.com/office/drawing/2014/main" val="4092213368"/>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8" name="Table 17">
            <a:extLst>
              <a:ext uri="{FF2B5EF4-FFF2-40B4-BE49-F238E27FC236}">
                <a16:creationId xmlns:a16="http://schemas.microsoft.com/office/drawing/2014/main" id="{ABA6CDA6-D7A4-7F4E-BE9C-834447B7296B}"/>
              </a:ext>
            </a:extLst>
          </p:cNvPr>
          <p:cNvGraphicFramePr>
            <a:graphicFrameLocks noGrp="1"/>
          </p:cNvGraphicFramePr>
          <p:nvPr>
            <p:extLst>
              <p:ext uri="{D42A27DB-BD31-4B8C-83A1-F6EECF244321}">
                <p14:modId xmlns:p14="http://schemas.microsoft.com/office/powerpoint/2010/main" val="949559967"/>
              </p:ext>
            </p:extLst>
          </p:nvPr>
        </p:nvGraphicFramePr>
        <p:xfrm>
          <a:off x="8237536" y="2210328"/>
          <a:ext cx="1448595" cy="365760"/>
        </p:xfrm>
        <a:graphic>
          <a:graphicData uri="http://schemas.openxmlformats.org/drawingml/2006/table">
            <a:tbl>
              <a:tblPr firstRow="1" bandRow="1">
                <a:tableStyleId>{5C22544A-7EE6-4342-B048-85BDC9FD1C3A}</a:tableStyleId>
              </a:tblPr>
              <a:tblGrid>
                <a:gridCol w="289719">
                  <a:extLst>
                    <a:ext uri="{9D8B030D-6E8A-4147-A177-3AD203B41FA5}">
                      <a16:colId xmlns:a16="http://schemas.microsoft.com/office/drawing/2014/main" val="956117823"/>
                    </a:ext>
                  </a:extLst>
                </a:gridCol>
                <a:gridCol w="289719">
                  <a:extLst>
                    <a:ext uri="{9D8B030D-6E8A-4147-A177-3AD203B41FA5}">
                      <a16:colId xmlns:a16="http://schemas.microsoft.com/office/drawing/2014/main" val="2984346682"/>
                    </a:ext>
                  </a:extLst>
                </a:gridCol>
                <a:gridCol w="289719">
                  <a:extLst>
                    <a:ext uri="{9D8B030D-6E8A-4147-A177-3AD203B41FA5}">
                      <a16:colId xmlns:a16="http://schemas.microsoft.com/office/drawing/2014/main" val="2168140517"/>
                    </a:ext>
                  </a:extLst>
                </a:gridCol>
                <a:gridCol w="289719">
                  <a:extLst>
                    <a:ext uri="{9D8B030D-6E8A-4147-A177-3AD203B41FA5}">
                      <a16:colId xmlns:a16="http://schemas.microsoft.com/office/drawing/2014/main" val="1089604840"/>
                    </a:ext>
                  </a:extLst>
                </a:gridCol>
                <a:gridCol w="289719">
                  <a:extLst>
                    <a:ext uri="{9D8B030D-6E8A-4147-A177-3AD203B41FA5}">
                      <a16:colId xmlns:a16="http://schemas.microsoft.com/office/drawing/2014/main" val="1851755894"/>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cxnSp>
        <p:nvCxnSpPr>
          <p:cNvPr id="20" name="Straight Connector 19">
            <a:extLst>
              <a:ext uri="{FF2B5EF4-FFF2-40B4-BE49-F238E27FC236}">
                <a16:creationId xmlns:a16="http://schemas.microsoft.com/office/drawing/2014/main" id="{F5B0B132-6C55-3343-AC28-526619CF8C23}"/>
              </a:ext>
            </a:extLst>
          </p:cNvPr>
          <p:cNvCxnSpPr/>
          <p:nvPr/>
        </p:nvCxnSpPr>
        <p:spPr>
          <a:xfrm>
            <a:off x="2786063" y="2700338"/>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2640D23B-489B-E042-9045-0023F0CE3239}"/>
              </a:ext>
            </a:extLst>
          </p:cNvPr>
          <p:cNvCxnSpPr>
            <a:endCxn id="4" idx="2"/>
          </p:cNvCxnSpPr>
          <p:nvPr/>
        </p:nvCxnSpPr>
        <p:spPr>
          <a:xfrm>
            <a:off x="3338512" y="2093119"/>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D4F46FB-8456-3444-8A26-444880AEAE38}"/>
              </a:ext>
            </a:extLst>
          </p:cNvPr>
          <p:cNvCxnSpPr/>
          <p:nvPr/>
        </p:nvCxnSpPr>
        <p:spPr>
          <a:xfrm>
            <a:off x="5738813" y="2095500"/>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5935BEF-C04F-2A46-9B48-F11B9202DD54}"/>
              </a:ext>
            </a:extLst>
          </p:cNvPr>
          <p:cNvCxnSpPr/>
          <p:nvPr/>
        </p:nvCxnSpPr>
        <p:spPr>
          <a:xfrm>
            <a:off x="4554537"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DE8CBC8-D246-A746-9952-F851C91D90C3}"/>
              </a:ext>
            </a:extLst>
          </p:cNvPr>
          <p:cNvCxnSpPr/>
          <p:nvPr/>
        </p:nvCxnSpPr>
        <p:spPr>
          <a:xfrm>
            <a:off x="7062786"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DBE5094-5A0A-4846-8EDB-5040453FB444}"/>
              </a:ext>
            </a:extLst>
          </p:cNvPr>
          <p:cNvCxnSpPr/>
          <p:nvPr/>
        </p:nvCxnSpPr>
        <p:spPr>
          <a:xfrm>
            <a:off x="5338763" y="2646459"/>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F64482E6-D51F-9345-A038-B67FE4E077B0}"/>
              </a:ext>
            </a:extLst>
          </p:cNvPr>
          <p:cNvCxnSpPr/>
          <p:nvPr/>
        </p:nvCxnSpPr>
        <p:spPr>
          <a:xfrm>
            <a:off x="7881143" y="2649353"/>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1F5DF4A0-69DB-EE45-8B62-605C043626AB}"/>
              </a:ext>
            </a:extLst>
          </p:cNvPr>
          <p:cNvCxnSpPr>
            <a:cxnSpLocks/>
          </p:cNvCxnSpPr>
          <p:nvPr/>
        </p:nvCxnSpPr>
        <p:spPr>
          <a:xfrm flipH="1">
            <a:off x="4067573" y="2609124"/>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9BC9038-00AC-064F-A859-D6664DA24C9F}"/>
              </a:ext>
            </a:extLst>
          </p:cNvPr>
          <p:cNvCxnSpPr>
            <a:cxnSpLocks/>
          </p:cNvCxnSpPr>
          <p:nvPr/>
        </p:nvCxnSpPr>
        <p:spPr>
          <a:xfrm flipH="1">
            <a:off x="6747274" y="2646459"/>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6F565372-9C05-5047-A10D-6F8B9A406B5E}"/>
              </a:ext>
            </a:extLst>
          </p:cNvPr>
          <p:cNvCxnSpPr/>
          <p:nvPr/>
        </p:nvCxnSpPr>
        <p:spPr>
          <a:xfrm flipV="1">
            <a:off x="2786063" y="4848701"/>
            <a:ext cx="552449" cy="380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4B56062-3335-974D-949E-2BED3ADA8432}"/>
              </a:ext>
            </a:extLst>
          </p:cNvPr>
          <p:cNvCxnSpPr>
            <a:cxnSpLocks/>
          </p:cNvCxnSpPr>
          <p:nvPr/>
        </p:nvCxnSpPr>
        <p:spPr>
          <a:xfrm flipV="1">
            <a:off x="4235650" y="2886076"/>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F5C4B9D-8E3D-D542-850C-D47210414AAC}"/>
              </a:ext>
            </a:extLst>
          </p:cNvPr>
          <p:cNvCxnSpPr>
            <a:cxnSpLocks/>
          </p:cNvCxnSpPr>
          <p:nvPr/>
        </p:nvCxnSpPr>
        <p:spPr>
          <a:xfrm flipV="1">
            <a:off x="4393902" y="4373847"/>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DC33599B-314E-B849-B63F-26A7816E0A20}"/>
              </a:ext>
            </a:extLst>
          </p:cNvPr>
          <p:cNvCxnSpPr>
            <a:cxnSpLocks/>
          </p:cNvCxnSpPr>
          <p:nvPr/>
        </p:nvCxnSpPr>
        <p:spPr>
          <a:xfrm flipH="1" flipV="1">
            <a:off x="2956322" y="2643714"/>
            <a:ext cx="759619" cy="13151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56BC0DED-A2C5-7049-9D65-6E09BD25A6E9}"/>
              </a:ext>
            </a:extLst>
          </p:cNvPr>
          <p:cNvCxnSpPr>
            <a:cxnSpLocks/>
          </p:cNvCxnSpPr>
          <p:nvPr/>
        </p:nvCxnSpPr>
        <p:spPr>
          <a:xfrm flipV="1">
            <a:off x="7062786" y="4435535"/>
            <a:ext cx="121840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A752C6E-0822-1742-B151-4FFF362268DB}"/>
              </a:ext>
            </a:extLst>
          </p:cNvPr>
          <p:cNvCxnSpPr>
            <a:cxnSpLocks/>
          </p:cNvCxnSpPr>
          <p:nvPr/>
        </p:nvCxnSpPr>
        <p:spPr>
          <a:xfrm flipV="1">
            <a:off x="6884099" y="2866042"/>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36" name="Picture 35">
            <a:extLst>
              <a:ext uri="{FF2B5EF4-FFF2-40B4-BE49-F238E27FC236}">
                <a16:creationId xmlns:a16="http://schemas.microsoft.com/office/drawing/2014/main" id="{3CBF45CF-294A-DA49-8244-10C6CBD13D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66" y="3958830"/>
            <a:ext cx="2456077" cy="2456077"/>
          </a:xfrm>
          <a:prstGeom prst="rect">
            <a:avLst/>
          </a:prstGeom>
        </p:spPr>
      </p:pic>
      <p:sp>
        <p:nvSpPr>
          <p:cNvPr id="7" name="TextBox 6">
            <a:extLst>
              <a:ext uri="{FF2B5EF4-FFF2-40B4-BE49-F238E27FC236}">
                <a16:creationId xmlns:a16="http://schemas.microsoft.com/office/drawing/2014/main" id="{32FDF0E7-F418-E940-AE8B-9DF970180FF3}"/>
              </a:ext>
            </a:extLst>
          </p:cNvPr>
          <p:cNvSpPr txBox="1"/>
          <p:nvPr/>
        </p:nvSpPr>
        <p:spPr>
          <a:xfrm>
            <a:off x="1463279" y="4389326"/>
            <a:ext cx="621506" cy="523220"/>
          </a:xfrm>
          <a:prstGeom prst="rect">
            <a:avLst/>
          </a:prstGeom>
          <a:noFill/>
        </p:spPr>
        <p:txBody>
          <a:bodyPr wrap="square" rtlCol="0">
            <a:spAutoFit/>
          </a:bodyPr>
          <a:lstStyle/>
          <a:p>
            <a:r>
              <a:rPr lang="en-US" sz="2800" dirty="0">
                <a:solidFill>
                  <a:schemeClr val="bg1">
                    <a:lumMod val="50000"/>
                    <a:lumOff val="50000"/>
                  </a:schemeClr>
                </a:solidFill>
              </a:rPr>
              <a:t>Tx</a:t>
            </a:r>
          </a:p>
        </p:txBody>
      </p:sp>
    </p:spTree>
    <p:extLst>
      <p:ext uri="{BB962C8B-B14F-4D97-AF65-F5344CB8AC3E}">
        <p14:creationId xmlns:p14="http://schemas.microsoft.com/office/powerpoint/2010/main" val="1907846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5AD8-3373-634D-AC56-74DA6D1449A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54906BC-0BBE-FC4C-A0BC-D3F52F050E89}"/>
              </a:ext>
            </a:extLst>
          </p:cNvPr>
          <p:cNvSpPr>
            <a:spLocks noGrp="1"/>
          </p:cNvSpPr>
          <p:nvPr>
            <p:ph idx="1"/>
          </p:nvPr>
        </p:nvSpPr>
        <p:spPr>
          <a:xfrm>
            <a:off x="838200" y="2039938"/>
            <a:ext cx="10515600" cy="4351338"/>
          </a:xfrm>
        </p:spPr>
        <p:txBody>
          <a:bodyPr>
            <a:normAutofit/>
          </a:bodyPr>
          <a:lstStyle/>
          <a:p>
            <a:pPr marL="0" indent="0">
              <a:buNone/>
            </a:pPr>
            <a:r>
              <a:rPr lang="en-CA" sz="3200" b="1" dirty="0">
                <a:solidFill>
                  <a:schemeClr val="bg1">
                    <a:lumMod val="65000"/>
                    <a:lumOff val="35000"/>
                  </a:schemeClr>
                </a:solidFill>
              </a:rPr>
              <a:t>Network</a:t>
            </a:r>
            <a:r>
              <a:rPr lang="en-CA" sz="3200" dirty="0">
                <a:solidFill>
                  <a:schemeClr val="bg1">
                    <a:lumMod val="65000"/>
                    <a:lumOff val="35000"/>
                  </a:schemeClr>
                </a:solidFill>
              </a:rPr>
              <a:t> </a:t>
            </a:r>
            <a:r>
              <a:rPr lang="en-CA" sz="3200" b="1" dirty="0">
                <a:solidFill>
                  <a:schemeClr val="bg1">
                    <a:lumMod val="65000"/>
                    <a:lumOff val="35000"/>
                  </a:schemeClr>
                </a:solidFill>
              </a:rPr>
              <a:t>protocol</a:t>
            </a:r>
            <a:r>
              <a:rPr lang="en-CA" sz="3200" dirty="0">
                <a:solidFill>
                  <a:schemeClr val="bg1">
                    <a:lumMod val="65000"/>
                    <a:lumOff val="35000"/>
                  </a:schemeClr>
                </a:solidFill>
              </a:rPr>
              <a:t>  - how do peers communicate?</a:t>
            </a:r>
          </a:p>
          <a:p>
            <a:pPr marL="0" indent="0">
              <a:buNone/>
            </a:pPr>
            <a:endParaRPr lang="en-CA" sz="3200" dirty="0">
              <a:solidFill>
                <a:schemeClr val="bg1">
                  <a:lumMod val="65000"/>
                  <a:lumOff val="35000"/>
                </a:schemeClr>
              </a:solidFill>
            </a:endParaRPr>
          </a:p>
          <a:p>
            <a:pPr marL="0" indent="0">
              <a:buNone/>
            </a:pPr>
            <a:r>
              <a:rPr lang="en-CA" sz="3200" b="1" dirty="0">
                <a:solidFill>
                  <a:schemeClr val="bg1">
                    <a:lumMod val="65000"/>
                    <a:lumOff val="35000"/>
                  </a:schemeClr>
                </a:solidFill>
              </a:rPr>
              <a:t>Consensus protocol</a:t>
            </a:r>
            <a:r>
              <a:rPr lang="en-CA" sz="3200" dirty="0">
                <a:solidFill>
                  <a:schemeClr val="bg1">
                    <a:lumMod val="65000"/>
                    <a:lumOff val="35000"/>
                  </a:schemeClr>
                </a:solidFill>
              </a:rPr>
              <a:t> - how are decisions made?</a:t>
            </a:r>
          </a:p>
          <a:p>
            <a:pPr marL="0" indent="0">
              <a:buNone/>
            </a:pPr>
            <a:endParaRPr lang="en-CA" sz="3200" dirty="0">
              <a:solidFill>
                <a:schemeClr val="bg1">
                  <a:lumMod val="65000"/>
                  <a:lumOff val="35000"/>
                </a:schemeClr>
              </a:solidFill>
            </a:endParaRPr>
          </a:p>
          <a:p>
            <a:pPr marL="0" indent="0">
              <a:buNone/>
            </a:pPr>
            <a:r>
              <a:rPr lang="en-CA" sz="3200" b="1" dirty="0">
                <a:solidFill>
                  <a:schemeClr val="bg1">
                    <a:lumMod val="65000"/>
                    <a:lumOff val="35000"/>
                  </a:schemeClr>
                </a:solidFill>
              </a:rPr>
              <a:t>Transaction protocol</a:t>
            </a:r>
            <a:r>
              <a:rPr lang="en-CA" sz="3200" dirty="0">
                <a:solidFill>
                  <a:schemeClr val="bg1">
                    <a:lumMod val="65000"/>
                    <a:lumOff val="35000"/>
                  </a:schemeClr>
                </a:solidFill>
              </a:rPr>
              <a:t> - what makes transactions valid?</a:t>
            </a:r>
          </a:p>
          <a:p>
            <a:pPr marL="0" indent="0">
              <a:buNone/>
            </a:pPr>
            <a:endParaRPr lang="en-US" sz="3200" dirty="0">
              <a:solidFill>
                <a:schemeClr val="bg1">
                  <a:lumMod val="65000"/>
                  <a:lumOff val="35000"/>
                </a:schemeClr>
              </a:solidFill>
            </a:endParaRPr>
          </a:p>
        </p:txBody>
      </p:sp>
    </p:spTree>
    <p:extLst>
      <p:ext uri="{BB962C8B-B14F-4D97-AF65-F5344CB8AC3E}">
        <p14:creationId xmlns:p14="http://schemas.microsoft.com/office/powerpoint/2010/main" val="3318477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B0CF6-E3EC-504E-96F8-025379087EA4}"/>
              </a:ext>
            </a:extLst>
          </p:cNvPr>
          <p:cNvSpPr txBox="1"/>
          <p:nvPr/>
        </p:nvSpPr>
        <p:spPr>
          <a:xfrm>
            <a:off x="500063" y="814388"/>
            <a:ext cx="6015037" cy="830997"/>
          </a:xfrm>
          <a:prstGeom prst="rect">
            <a:avLst/>
          </a:prstGeom>
          <a:noFill/>
        </p:spPr>
        <p:txBody>
          <a:bodyPr wrap="square" rtlCol="0">
            <a:spAutoFit/>
          </a:bodyPr>
          <a:lstStyle/>
          <a:p>
            <a:r>
              <a:rPr lang="en-US" sz="4800" dirty="0">
                <a:solidFill>
                  <a:schemeClr val="bg1">
                    <a:lumMod val="75000"/>
                    <a:lumOff val="25000"/>
                  </a:schemeClr>
                </a:solidFill>
              </a:rPr>
              <a:t>PROOF OF WORK</a:t>
            </a:r>
          </a:p>
        </p:txBody>
      </p:sp>
      <p:sp>
        <p:nvSpPr>
          <p:cNvPr id="3" name="TextBox 2">
            <a:extLst>
              <a:ext uri="{FF2B5EF4-FFF2-40B4-BE49-F238E27FC236}">
                <a16:creationId xmlns:a16="http://schemas.microsoft.com/office/drawing/2014/main" id="{8ED71037-C79A-D04A-978A-7FEEAAC35D96}"/>
              </a:ext>
            </a:extLst>
          </p:cNvPr>
          <p:cNvSpPr txBox="1"/>
          <p:nvPr/>
        </p:nvSpPr>
        <p:spPr>
          <a:xfrm>
            <a:off x="500062" y="3824288"/>
            <a:ext cx="6015037" cy="830997"/>
          </a:xfrm>
          <a:prstGeom prst="rect">
            <a:avLst/>
          </a:prstGeom>
          <a:noFill/>
        </p:spPr>
        <p:txBody>
          <a:bodyPr wrap="square" rtlCol="0">
            <a:spAutoFit/>
          </a:bodyPr>
          <a:lstStyle/>
          <a:p>
            <a:r>
              <a:rPr lang="en-US" sz="4800" dirty="0">
                <a:solidFill>
                  <a:schemeClr val="bg1">
                    <a:lumMod val="75000"/>
                    <a:lumOff val="25000"/>
                  </a:schemeClr>
                </a:solidFill>
              </a:rPr>
              <a:t>PROOF OF STAKE</a:t>
            </a:r>
          </a:p>
        </p:txBody>
      </p:sp>
      <p:pic>
        <p:nvPicPr>
          <p:cNvPr id="6" name="Graphic 5" descr="Puzzle">
            <a:extLst>
              <a:ext uri="{FF2B5EF4-FFF2-40B4-BE49-F238E27FC236}">
                <a16:creationId xmlns:a16="http://schemas.microsoft.com/office/drawing/2014/main" id="{370FA315-1FBB-4346-9953-66E209F4A1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41924" y="1783498"/>
            <a:ext cx="1645502" cy="1645502"/>
          </a:xfrm>
          <a:prstGeom prst="rect">
            <a:avLst/>
          </a:prstGeom>
        </p:spPr>
      </p:pic>
      <p:pic>
        <p:nvPicPr>
          <p:cNvPr id="8" name="Graphic 7" descr="Coins">
            <a:extLst>
              <a:ext uri="{FF2B5EF4-FFF2-40B4-BE49-F238E27FC236}">
                <a16:creationId xmlns:a16="http://schemas.microsoft.com/office/drawing/2014/main" id="{C7C29309-19A4-024F-9E32-126256A842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1924" y="4785152"/>
            <a:ext cx="1645502" cy="1645502"/>
          </a:xfrm>
          <a:prstGeom prst="rect">
            <a:avLst/>
          </a:prstGeom>
        </p:spPr>
      </p:pic>
      <p:pic>
        <p:nvPicPr>
          <p:cNvPr id="10" name="Graphic 9" descr="Trophy">
            <a:extLst>
              <a:ext uri="{FF2B5EF4-FFF2-40B4-BE49-F238E27FC236}">
                <a16:creationId xmlns:a16="http://schemas.microsoft.com/office/drawing/2014/main" id="{8DB345A9-E830-E644-816E-989189D2F4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73249" y="1783498"/>
            <a:ext cx="1645502" cy="1645502"/>
          </a:xfrm>
          <a:prstGeom prst="rect">
            <a:avLst/>
          </a:prstGeom>
        </p:spPr>
      </p:pic>
      <p:pic>
        <p:nvPicPr>
          <p:cNvPr id="12" name="Graphic 11" descr="Register">
            <a:extLst>
              <a:ext uri="{FF2B5EF4-FFF2-40B4-BE49-F238E27FC236}">
                <a16:creationId xmlns:a16="http://schemas.microsoft.com/office/drawing/2014/main" id="{B72DD2E5-BE67-1B42-8105-9AD2C75A97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3249" y="4785152"/>
            <a:ext cx="1645502" cy="1645502"/>
          </a:xfrm>
          <a:prstGeom prst="rect">
            <a:avLst/>
          </a:prstGeom>
        </p:spPr>
      </p:pic>
      <p:pic>
        <p:nvPicPr>
          <p:cNvPr id="13" name="Picture 12">
            <a:extLst>
              <a:ext uri="{FF2B5EF4-FFF2-40B4-BE49-F238E27FC236}">
                <a16:creationId xmlns:a16="http://schemas.microsoft.com/office/drawing/2014/main" id="{AF469AE7-7441-1445-B47A-A82B1C873178}"/>
              </a:ext>
            </a:extLst>
          </p:cNvPr>
          <p:cNvPicPr>
            <a:picLocks noChangeAspect="1"/>
          </p:cNvPicPr>
          <p:nvPr/>
        </p:nvPicPr>
        <p:blipFill>
          <a:blip r:embed="rId10"/>
          <a:stretch>
            <a:fillRect/>
          </a:stretch>
        </p:blipFill>
        <p:spPr>
          <a:xfrm>
            <a:off x="8704574" y="1783498"/>
            <a:ext cx="1645502" cy="1645502"/>
          </a:xfrm>
          <a:prstGeom prst="rect">
            <a:avLst/>
          </a:prstGeom>
        </p:spPr>
      </p:pic>
      <p:pic>
        <p:nvPicPr>
          <p:cNvPr id="15" name="Picture 14">
            <a:extLst>
              <a:ext uri="{FF2B5EF4-FFF2-40B4-BE49-F238E27FC236}">
                <a16:creationId xmlns:a16="http://schemas.microsoft.com/office/drawing/2014/main" id="{0DFDA44B-3AEF-3D42-B952-38575F9F9C68}"/>
              </a:ext>
            </a:extLst>
          </p:cNvPr>
          <p:cNvPicPr>
            <a:picLocks noChangeAspect="1"/>
          </p:cNvPicPr>
          <p:nvPr/>
        </p:nvPicPr>
        <p:blipFill>
          <a:blip r:embed="rId11"/>
          <a:stretch>
            <a:fillRect/>
          </a:stretch>
        </p:blipFill>
        <p:spPr>
          <a:xfrm>
            <a:off x="8899675" y="4459294"/>
            <a:ext cx="1260881" cy="2053975"/>
          </a:xfrm>
          <a:prstGeom prst="rect">
            <a:avLst/>
          </a:prstGeom>
        </p:spPr>
      </p:pic>
      <p:cxnSp>
        <p:nvCxnSpPr>
          <p:cNvPr id="16" name="Straight Arrow Connector 15">
            <a:extLst>
              <a:ext uri="{FF2B5EF4-FFF2-40B4-BE49-F238E27FC236}">
                <a16:creationId xmlns:a16="http://schemas.microsoft.com/office/drawing/2014/main" id="{A0BC41C8-570F-A74E-A892-F3DF020382D7}"/>
              </a:ext>
            </a:extLst>
          </p:cNvPr>
          <p:cNvCxnSpPr>
            <a:cxnSpLocks/>
          </p:cNvCxnSpPr>
          <p:nvPr/>
        </p:nvCxnSpPr>
        <p:spPr>
          <a:xfrm flipV="1">
            <a:off x="3635154" y="2664992"/>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B6A78F4D-88BB-004E-ABFE-40774CB54122}"/>
              </a:ext>
            </a:extLst>
          </p:cNvPr>
          <p:cNvCxnSpPr>
            <a:cxnSpLocks/>
          </p:cNvCxnSpPr>
          <p:nvPr/>
        </p:nvCxnSpPr>
        <p:spPr>
          <a:xfrm flipV="1">
            <a:off x="3635153" y="5607903"/>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001E3A30-805D-674F-9CF1-04D9893C5F1D}"/>
              </a:ext>
            </a:extLst>
          </p:cNvPr>
          <p:cNvCxnSpPr>
            <a:cxnSpLocks/>
          </p:cNvCxnSpPr>
          <p:nvPr/>
        </p:nvCxnSpPr>
        <p:spPr>
          <a:xfrm flipV="1">
            <a:off x="6918751" y="2688921"/>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585C6966-EFE0-EA48-84AB-CE28DCB28175}"/>
              </a:ext>
            </a:extLst>
          </p:cNvPr>
          <p:cNvCxnSpPr>
            <a:cxnSpLocks/>
          </p:cNvCxnSpPr>
          <p:nvPr/>
        </p:nvCxnSpPr>
        <p:spPr>
          <a:xfrm flipV="1">
            <a:off x="7110504" y="5607903"/>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791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2BB0-A0C9-48E2-B8C0-A32E87E687D1}"/>
              </a:ext>
            </a:extLst>
          </p:cNvPr>
          <p:cNvSpPr>
            <a:spLocks noGrp="1"/>
          </p:cNvSpPr>
          <p:nvPr>
            <p:ph type="title"/>
          </p:nvPr>
        </p:nvSpPr>
        <p:spPr>
          <a:xfrm>
            <a:off x="831849" y="1301675"/>
            <a:ext cx="6074559" cy="1028588"/>
          </a:xfrm>
        </p:spPr>
        <p:txBody>
          <a:bodyPr>
            <a:noAutofit/>
          </a:bodyPr>
          <a:lstStyle/>
          <a:p>
            <a:r>
              <a:rPr lang="en-US" dirty="0">
                <a:solidFill>
                  <a:schemeClr val="bg1">
                    <a:lumMod val="65000"/>
                    <a:lumOff val="35000"/>
                  </a:schemeClr>
                </a:solidFill>
              </a:rPr>
              <a:t>Decentralization</a:t>
            </a:r>
          </a:p>
        </p:txBody>
      </p:sp>
      <p:sp>
        <p:nvSpPr>
          <p:cNvPr id="4" name="Title 1">
            <a:extLst>
              <a:ext uri="{FF2B5EF4-FFF2-40B4-BE49-F238E27FC236}">
                <a16:creationId xmlns:a16="http://schemas.microsoft.com/office/drawing/2014/main" id="{6EC04B10-9BE3-4F3A-9115-EDAEC95BCC4C}"/>
              </a:ext>
            </a:extLst>
          </p:cNvPr>
          <p:cNvSpPr txBox="1">
            <a:spLocks/>
          </p:cNvSpPr>
          <p:nvPr/>
        </p:nvSpPr>
        <p:spPr>
          <a:xfrm>
            <a:off x="831849" y="2619487"/>
            <a:ext cx="5271035" cy="95337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lumMod val="65000"/>
                    <a:lumOff val="35000"/>
                  </a:schemeClr>
                </a:solidFill>
              </a:rPr>
              <a:t>+ Immutability</a:t>
            </a:r>
          </a:p>
        </p:txBody>
      </p:sp>
      <p:sp>
        <p:nvSpPr>
          <p:cNvPr id="5" name="Title 1">
            <a:extLst>
              <a:ext uri="{FF2B5EF4-FFF2-40B4-BE49-F238E27FC236}">
                <a16:creationId xmlns:a16="http://schemas.microsoft.com/office/drawing/2014/main" id="{351EB4D0-1D47-41FA-87CE-B9730762E097}"/>
              </a:ext>
            </a:extLst>
          </p:cNvPr>
          <p:cNvSpPr txBox="1">
            <a:spLocks/>
          </p:cNvSpPr>
          <p:nvPr/>
        </p:nvSpPr>
        <p:spPr>
          <a:xfrm>
            <a:off x="831849" y="2617946"/>
            <a:ext cx="9340851" cy="28527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dirty="0">
                <a:solidFill>
                  <a:schemeClr val="bg1">
                    <a:lumMod val="65000"/>
                    <a:lumOff val="35000"/>
                  </a:schemeClr>
                </a:solidFill>
              </a:rPr>
              <a:t>TRUST</a:t>
            </a:r>
          </a:p>
        </p:txBody>
      </p:sp>
      <p:cxnSp>
        <p:nvCxnSpPr>
          <p:cNvPr id="7" name="Straight Connector 6">
            <a:extLst>
              <a:ext uri="{FF2B5EF4-FFF2-40B4-BE49-F238E27FC236}">
                <a16:creationId xmlns:a16="http://schemas.microsoft.com/office/drawing/2014/main" id="{4AF9354C-1E99-4073-88F5-03A6119C4FAC}"/>
              </a:ext>
            </a:extLst>
          </p:cNvPr>
          <p:cNvCxnSpPr/>
          <p:nvPr/>
        </p:nvCxnSpPr>
        <p:spPr>
          <a:xfrm>
            <a:off x="831849" y="4044315"/>
            <a:ext cx="6361280"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B579ACCD-FD11-44C9-A22D-F30BA627E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536" y="1815969"/>
            <a:ext cx="3790950" cy="3790950"/>
          </a:xfrm>
          <a:prstGeom prst="rect">
            <a:avLst/>
          </a:prstGeom>
        </p:spPr>
      </p:pic>
    </p:spTree>
    <p:extLst>
      <p:ext uri="{BB962C8B-B14F-4D97-AF65-F5344CB8AC3E}">
        <p14:creationId xmlns:p14="http://schemas.microsoft.com/office/powerpoint/2010/main" val="110865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BEB6CC-9C41-D544-B680-CDEA7AD5E6D1}"/>
              </a:ext>
            </a:extLst>
          </p:cNvPr>
          <p:cNvPicPr>
            <a:picLocks noChangeAspect="1"/>
          </p:cNvPicPr>
          <p:nvPr/>
        </p:nvPicPr>
        <p:blipFill>
          <a:blip r:embed="rId2"/>
          <a:stretch>
            <a:fillRect/>
          </a:stretch>
        </p:blipFill>
        <p:spPr>
          <a:xfrm>
            <a:off x="3444478" y="777478"/>
            <a:ext cx="5303043" cy="5303043"/>
          </a:xfrm>
          <a:prstGeom prst="rect">
            <a:avLst/>
          </a:prstGeom>
        </p:spPr>
      </p:pic>
    </p:spTree>
    <p:extLst>
      <p:ext uri="{BB962C8B-B14F-4D97-AF65-F5344CB8AC3E}">
        <p14:creationId xmlns:p14="http://schemas.microsoft.com/office/powerpoint/2010/main" val="4126749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8BDA7-32ED-8F42-898F-CC152CF670DF}"/>
              </a:ext>
            </a:extLst>
          </p:cNvPr>
          <p:cNvPicPr>
            <a:picLocks noChangeAspect="1"/>
          </p:cNvPicPr>
          <p:nvPr/>
        </p:nvPicPr>
        <p:blipFill>
          <a:blip r:embed="rId3"/>
          <a:stretch>
            <a:fillRect/>
          </a:stretch>
        </p:blipFill>
        <p:spPr>
          <a:xfrm>
            <a:off x="2844800" y="177800"/>
            <a:ext cx="6502400" cy="6502400"/>
          </a:xfrm>
          <a:prstGeom prst="rect">
            <a:avLst/>
          </a:prstGeom>
        </p:spPr>
      </p:pic>
    </p:spTree>
    <p:extLst>
      <p:ext uri="{BB962C8B-B14F-4D97-AF65-F5344CB8AC3E}">
        <p14:creationId xmlns:p14="http://schemas.microsoft.com/office/powerpoint/2010/main" val="2001170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ECA3A6-8238-A549-830F-327E6227C90B}"/>
              </a:ext>
            </a:extLst>
          </p:cNvPr>
          <p:cNvPicPr>
            <a:picLocks noChangeAspect="1"/>
          </p:cNvPicPr>
          <p:nvPr/>
        </p:nvPicPr>
        <p:blipFill>
          <a:blip r:embed="rId3"/>
          <a:stretch>
            <a:fillRect/>
          </a:stretch>
        </p:blipFill>
        <p:spPr>
          <a:xfrm>
            <a:off x="1547132" y="1040844"/>
            <a:ext cx="9097736" cy="4776311"/>
          </a:xfrm>
          <a:prstGeom prst="rect">
            <a:avLst/>
          </a:prstGeom>
        </p:spPr>
      </p:pic>
    </p:spTree>
    <p:extLst>
      <p:ext uri="{BB962C8B-B14F-4D97-AF65-F5344CB8AC3E}">
        <p14:creationId xmlns:p14="http://schemas.microsoft.com/office/powerpoint/2010/main" val="757610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9BCD84-7524-D349-900B-B9FB06D365C3}"/>
              </a:ext>
            </a:extLst>
          </p:cNvPr>
          <p:cNvPicPr>
            <a:picLocks noChangeAspect="1"/>
          </p:cNvPicPr>
          <p:nvPr/>
        </p:nvPicPr>
        <p:blipFill>
          <a:blip r:embed="rId2"/>
          <a:stretch>
            <a:fillRect/>
          </a:stretch>
        </p:blipFill>
        <p:spPr>
          <a:xfrm>
            <a:off x="3738563" y="1071563"/>
            <a:ext cx="4714874" cy="4714874"/>
          </a:xfrm>
          <a:prstGeom prst="rect">
            <a:avLst/>
          </a:prstGeom>
        </p:spPr>
      </p:pic>
      <p:pic>
        <p:nvPicPr>
          <p:cNvPr id="4" name="Picture 3" descr="Fish PNG">
            <a:extLst>
              <a:ext uri="{FF2B5EF4-FFF2-40B4-BE49-F238E27FC236}">
                <a16:creationId xmlns:a16="http://schemas.microsoft.com/office/drawing/2014/main" id="{CC97AE09-B0E9-EA4F-8114-E41780D47F5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20184453">
            <a:off x="-327478" y="258221"/>
            <a:ext cx="5748678" cy="2342586"/>
          </a:xfrm>
          <a:prstGeom prst="rect">
            <a:avLst/>
          </a:prstGeom>
        </p:spPr>
      </p:pic>
      <p:pic>
        <p:nvPicPr>
          <p:cNvPr id="7" name="Picture 6" descr="Fruit PNG Transparent Images | PNG All">
            <a:extLst>
              <a:ext uri="{FF2B5EF4-FFF2-40B4-BE49-F238E27FC236}">
                <a16:creationId xmlns:a16="http://schemas.microsoft.com/office/drawing/2014/main" id="{32C7BEB9-B2BC-4C46-9E44-A17AD7CE852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353330" y="3343274"/>
            <a:ext cx="5689332" cy="3786187"/>
          </a:xfrm>
          <a:prstGeom prst="rect">
            <a:avLst/>
          </a:prstGeom>
        </p:spPr>
      </p:pic>
      <p:pic>
        <p:nvPicPr>
          <p:cNvPr id="10" name="Picture 9" descr="Coffee PNG Transparent Images | PNG All">
            <a:extLst>
              <a:ext uri="{FF2B5EF4-FFF2-40B4-BE49-F238E27FC236}">
                <a16:creationId xmlns:a16="http://schemas.microsoft.com/office/drawing/2014/main" id="{3E83A391-5BE4-AD44-B4AC-CD9C61B4835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43888" y="-422341"/>
            <a:ext cx="3948112" cy="4006494"/>
          </a:xfrm>
          <a:prstGeom prst="rect">
            <a:avLst/>
          </a:prstGeom>
        </p:spPr>
      </p:pic>
      <p:pic>
        <p:nvPicPr>
          <p:cNvPr id="13" name="Picture 12" descr="Louis Vuitton Women bag PNG image">
            <a:extLst>
              <a:ext uri="{FF2B5EF4-FFF2-40B4-BE49-F238E27FC236}">
                <a16:creationId xmlns:a16="http://schemas.microsoft.com/office/drawing/2014/main" id="{69779330-A158-A249-9E0C-9D9A7258F9F5}"/>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19713" y="2634964"/>
            <a:ext cx="4315900" cy="4169807"/>
          </a:xfrm>
          <a:prstGeom prst="rect">
            <a:avLst/>
          </a:prstGeom>
        </p:spPr>
      </p:pic>
      <p:sp>
        <p:nvSpPr>
          <p:cNvPr id="14" name="TextBox 13">
            <a:extLst>
              <a:ext uri="{FF2B5EF4-FFF2-40B4-BE49-F238E27FC236}">
                <a16:creationId xmlns:a16="http://schemas.microsoft.com/office/drawing/2014/main" id="{F8B97007-BFFC-9043-99E5-09121AFC14DB}"/>
              </a:ext>
            </a:extLst>
          </p:cNvPr>
          <p:cNvSpPr txBox="1"/>
          <p:nvPr/>
        </p:nvSpPr>
        <p:spPr>
          <a:xfrm>
            <a:off x="2546862" y="6858000"/>
            <a:ext cx="7098276" cy="230832"/>
          </a:xfrm>
          <a:prstGeom prst="rect">
            <a:avLst/>
          </a:prstGeom>
          <a:noFill/>
        </p:spPr>
        <p:txBody>
          <a:bodyPr wrap="square" rtlCol="0">
            <a:spAutoFit/>
          </a:bodyPr>
          <a:lstStyle/>
          <a:p>
            <a:endParaRPr lang="en-US" sz="900" dirty="0"/>
          </a:p>
        </p:txBody>
      </p:sp>
    </p:spTree>
    <p:extLst>
      <p:ext uri="{BB962C8B-B14F-4D97-AF65-F5344CB8AC3E}">
        <p14:creationId xmlns:p14="http://schemas.microsoft.com/office/powerpoint/2010/main" val="3202500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7E1A-8380-DD43-B43C-4E59539EEC1A}"/>
              </a:ext>
            </a:extLst>
          </p:cNvPr>
          <p:cNvSpPr>
            <a:spLocks noGrp="1"/>
          </p:cNvSpPr>
          <p:nvPr>
            <p:ph type="ctrTitle"/>
          </p:nvPr>
        </p:nvSpPr>
        <p:spPr>
          <a:xfrm>
            <a:off x="1524000" y="1879601"/>
            <a:ext cx="9144000" cy="2387600"/>
          </a:xfrm>
        </p:spPr>
        <p:txBody>
          <a:bodyPr/>
          <a:lstStyle/>
          <a:p>
            <a:r>
              <a:rPr lang="en-US" dirty="0">
                <a:solidFill>
                  <a:schemeClr val="bg1">
                    <a:lumMod val="65000"/>
                    <a:lumOff val="35000"/>
                  </a:schemeClr>
                </a:solidFill>
              </a:rPr>
              <a:t>Blockchain with JS</a:t>
            </a:r>
          </a:p>
        </p:txBody>
      </p:sp>
    </p:spTree>
    <p:extLst>
      <p:ext uri="{BB962C8B-B14F-4D97-AF65-F5344CB8AC3E}">
        <p14:creationId xmlns:p14="http://schemas.microsoft.com/office/powerpoint/2010/main" val="127101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D60BFC2-E62D-9640-891B-92C49D33EF76}"/>
              </a:ext>
            </a:extLst>
          </p:cNvPr>
          <p:cNvSpPr>
            <a:spLocks noGrp="1"/>
          </p:cNvSpPr>
          <p:nvPr>
            <p:ph type="body" idx="1"/>
          </p:nvPr>
        </p:nvSpPr>
        <p:spPr>
          <a:xfrm>
            <a:off x="938213" y="1782762"/>
            <a:ext cx="5157787" cy="823912"/>
          </a:xfrm>
        </p:spPr>
        <p:txBody>
          <a:bodyPr>
            <a:noAutofit/>
          </a:bodyPr>
          <a:lstStyle/>
          <a:p>
            <a:r>
              <a:rPr lang="en-US" sz="4000" dirty="0">
                <a:solidFill>
                  <a:schemeClr val="bg1">
                    <a:lumMod val="65000"/>
                    <a:lumOff val="35000"/>
                  </a:schemeClr>
                </a:solidFill>
              </a:rPr>
              <a:t>1. JS as a front end</a:t>
            </a:r>
          </a:p>
        </p:txBody>
      </p:sp>
      <p:sp>
        <p:nvSpPr>
          <p:cNvPr id="7" name="Content Placeholder 6">
            <a:extLst>
              <a:ext uri="{FF2B5EF4-FFF2-40B4-BE49-F238E27FC236}">
                <a16:creationId xmlns:a16="http://schemas.microsoft.com/office/drawing/2014/main" id="{71FF9144-9965-724E-A553-1A51D3F0BD63}"/>
              </a:ext>
            </a:extLst>
          </p:cNvPr>
          <p:cNvSpPr>
            <a:spLocks noGrp="1"/>
          </p:cNvSpPr>
          <p:nvPr>
            <p:ph sz="half" idx="2"/>
          </p:nvPr>
        </p:nvSpPr>
        <p:spPr>
          <a:xfrm>
            <a:off x="1328738" y="2800350"/>
            <a:ext cx="4767262" cy="4503738"/>
          </a:xfrm>
        </p:spPr>
        <p:txBody>
          <a:bodyPr>
            <a:normAutofit/>
          </a:bodyPr>
          <a:lstStyle/>
          <a:p>
            <a:r>
              <a:rPr lang="en-US" sz="3600" dirty="0">
                <a:solidFill>
                  <a:schemeClr val="bg1">
                    <a:lumMod val="65000"/>
                    <a:lumOff val="35000"/>
                  </a:schemeClr>
                </a:solidFill>
              </a:rPr>
              <a:t>Solidity</a:t>
            </a:r>
          </a:p>
          <a:p>
            <a:r>
              <a:rPr lang="en-US" sz="3600" dirty="0">
                <a:solidFill>
                  <a:schemeClr val="bg1">
                    <a:lumMod val="65000"/>
                    <a:lumOff val="35000"/>
                  </a:schemeClr>
                </a:solidFill>
              </a:rPr>
              <a:t>Ethereum</a:t>
            </a:r>
          </a:p>
        </p:txBody>
      </p:sp>
      <p:sp>
        <p:nvSpPr>
          <p:cNvPr id="8" name="Text Placeholder 7">
            <a:extLst>
              <a:ext uri="{FF2B5EF4-FFF2-40B4-BE49-F238E27FC236}">
                <a16:creationId xmlns:a16="http://schemas.microsoft.com/office/drawing/2014/main" id="{249890F5-B054-004E-8738-4A407F2ED0EF}"/>
              </a:ext>
            </a:extLst>
          </p:cNvPr>
          <p:cNvSpPr>
            <a:spLocks noGrp="1"/>
          </p:cNvSpPr>
          <p:nvPr>
            <p:ph type="body" sz="quarter" idx="3"/>
          </p:nvPr>
        </p:nvSpPr>
        <p:spPr>
          <a:xfrm>
            <a:off x="6270625" y="1782762"/>
            <a:ext cx="5183188" cy="823912"/>
          </a:xfrm>
        </p:spPr>
        <p:txBody>
          <a:bodyPr>
            <a:noAutofit/>
          </a:bodyPr>
          <a:lstStyle/>
          <a:p>
            <a:r>
              <a:rPr lang="en-US" sz="4000" dirty="0">
                <a:solidFill>
                  <a:schemeClr val="bg1">
                    <a:lumMod val="65000"/>
                    <a:lumOff val="35000"/>
                  </a:schemeClr>
                </a:solidFill>
              </a:rPr>
              <a:t>2. JS driving the car</a:t>
            </a:r>
          </a:p>
        </p:txBody>
      </p:sp>
      <p:sp>
        <p:nvSpPr>
          <p:cNvPr id="9" name="Content Placeholder 8">
            <a:extLst>
              <a:ext uri="{FF2B5EF4-FFF2-40B4-BE49-F238E27FC236}">
                <a16:creationId xmlns:a16="http://schemas.microsoft.com/office/drawing/2014/main" id="{72703F81-A8F3-044E-BE95-34752BAE5739}"/>
              </a:ext>
            </a:extLst>
          </p:cNvPr>
          <p:cNvSpPr>
            <a:spLocks noGrp="1"/>
          </p:cNvSpPr>
          <p:nvPr>
            <p:ph sz="quarter" idx="4"/>
          </p:nvPr>
        </p:nvSpPr>
        <p:spPr>
          <a:xfrm>
            <a:off x="6686551" y="2800350"/>
            <a:ext cx="4767262" cy="4503738"/>
          </a:xfrm>
        </p:spPr>
        <p:txBody>
          <a:bodyPr>
            <a:normAutofit/>
          </a:bodyPr>
          <a:lstStyle/>
          <a:p>
            <a:r>
              <a:rPr lang="en-US" sz="3600" dirty="0" err="1">
                <a:solidFill>
                  <a:schemeClr val="bg1">
                    <a:lumMod val="65000"/>
                    <a:lumOff val="35000"/>
                  </a:schemeClr>
                </a:solidFill>
              </a:rPr>
              <a:t>Lotion.js</a:t>
            </a:r>
            <a:endParaRPr lang="en-US" sz="3600" dirty="0">
              <a:solidFill>
                <a:schemeClr val="bg1">
                  <a:lumMod val="65000"/>
                  <a:lumOff val="35000"/>
                </a:schemeClr>
              </a:solidFill>
            </a:endParaRPr>
          </a:p>
          <a:p>
            <a:r>
              <a:rPr lang="en-US" sz="3600" dirty="0" err="1">
                <a:solidFill>
                  <a:schemeClr val="bg1">
                    <a:lumMod val="65000"/>
                    <a:lumOff val="35000"/>
                  </a:schemeClr>
                </a:solidFill>
              </a:rPr>
              <a:t>Tendermint</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16845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69D2A-F4A1-3C47-B341-5C790780DEC9}"/>
              </a:ext>
            </a:extLst>
          </p:cNvPr>
          <p:cNvPicPr>
            <a:picLocks noChangeAspect="1"/>
          </p:cNvPicPr>
          <p:nvPr/>
        </p:nvPicPr>
        <p:blipFill>
          <a:blip r:embed="rId2"/>
          <a:stretch>
            <a:fillRect/>
          </a:stretch>
        </p:blipFill>
        <p:spPr>
          <a:xfrm>
            <a:off x="-514351" y="0"/>
            <a:ext cx="5654507" cy="6858000"/>
          </a:xfrm>
          <a:prstGeom prst="rect">
            <a:avLst/>
          </a:prstGeom>
        </p:spPr>
      </p:pic>
      <p:pic>
        <p:nvPicPr>
          <p:cNvPr id="6" name="Picture 5">
            <a:extLst>
              <a:ext uri="{FF2B5EF4-FFF2-40B4-BE49-F238E27FC236}">
                <a16:creationId xmlns:a16="http://schemas.microsoft.com/office/drawing/2014/main" id="{E9326478-E0D2-5342-8CE5-6B12389300EA}"/>
              </a:ext>
            </a:extLst>
          </p:cNvPr>
          <p:cNvPicPr>
            <a:picLocks noChangeAspect="1"/>
          </p:cNvPicPr>
          <p:nvPr/>
        </p:nvPicPr>
        <p:blipFill>
          <a:blip r:embed="rId3"/>
          <a:stretch>
            <a:fillRect/>
          </a:stretch>
        </p:blipFill>
        <p:spPr>
          <a:xfrm>
            <a:off x="6096000" y="2863850"/>
            <a:ext cx="5420665" cy="1130300"/>
          </a:xfrm>
          <a:prstGeom prst="rect">
            <a:avLst/>
          </a:prstGeom>
        </p:spPr>
      </p:pic>
      <p:pic>
        <p:nvPicPr>
          <p:cNvPr id="7" name="Picture 6">
            <a:extLst>
              <a:ext uri="{FF2B5EF4-FFF2-40B4-BE49-F238E27FC236}">
                <a16:creationId xmlns:a16="http://schemas.microsoft.com/office/drawing/2014/main" id="{9856FDF1-9566-C347-9B1F-78F103D914DD}"/>
              </a:ext>
            </a:extLst>
          </p:cNvPr>
          <p:cNvPicPr>
            <a:picLocks noChangeAspect="1"/>
          </p:cNvPicPr>
          <p:nvPr/>
        </p:nvPicPr>
        <p:blipFill>
          <a:blip r:embed="rId4"/>
          <a:stretch>
            <a:fillRect/>
          </a:stretch>
        </p:blipFill>
        <p:spPr>
          <a:xfrm>
            <a:off x="6096000" y="4655349"/>
            <a:ext cx="5654508" cy="1323176"/>
          </a:xfrm>
          <a:prstGeom prst="rect">
            <a:avLst/>
          </a:prstGeom>
        </p:spPr>
      </p:pic>
      <p:pic>
        <p:nvPicPr>
          <p:cNvPr id="9" name="Picture 8">
            <a:extLst>
              <a:ext uri="{FF2B5EF4-FFF2-40B4-BE49-F238E27FC236}">
                <a16:creationId xmlns:a16="http://schemas.microsoft.com/office/drawing/2014/main" id="{A15E6601-CBE0-A54C-B312-25B5FD464961}"/>
              </a:ext>
            </a:extLst>
          </p:cNvPr>
          <p:cNvPicPr>
            <a:picLocks noChangeAspect="1"/>
          </p:cNvPicPr>
          <p:nvPr/>
        </p:nvPicPr>
        <p:blipFill>
          <a:blip r:embed="rId5"/>
          <a:stretch>
            <a:fillRect/>
          </a:stretch>
        </p:blipFill>
        <p:spPr>
          <a:xfrm>
            <a:off x="6036392" y="879476"/>
            <a:ext cx="5714115" cy="1563688"/>
          </a:xfrm>
          <a:prstGeom prst="rect">
            <a:avLst/>
          </a:prstGeom>
        </p:spPr>
      </p:pic>
    </p:spTree>
    <p:extLst>
      <p:ext uri="{BB962C8B-B14F-4D97-AF65-F5344CB8AC3E}">
        <p14:creationId xmlns:p14="http://schemas.microsoft.com/office/powerpoint/2010/main" val="1254903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DCCD48-ED25-40BC-8F16-72A61DC61032}"/>
              </a:ext>
            </a:extLst>
          </p:cNvPr>
          <p:cNvSpPr/>
          <p:nvPr/>
        </p:nvSpPr>
        <p:spPr>
          <a:xfrm>
            <a:off x="-37652" y="0"/>
            <a:ext cx="12301370" cy="692254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result for ethereum logo">
            <a:extLst>
              <a:ext uri="{FF2B5EF4-FFF2-40B4-BE49-F238E27FC236}">
                <a16:creationId xmlns:a16="http://schemas.microsoft.com/office/drawing/2014/main" id="{DE8022E3-3CC2-4E08-AC4D-424EEA9A8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817" y="154956"/>
            <a:ext cx="7455050" cy="5874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87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3EC714-4BD5-40BE-9648-034A62F86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984" y="357981"/>
            <a:ext cx="2034737" cy="2034737"/>
          </a:xfrm>
          <a:prstGeom prst="rect">
            <a:avLst/>
          </a:prstGeom>
        </p:spPr>
      </p:pic>
      <p:sp>
        <p:nvSpPr>
          <p:cNvPr id="2" name="Title 1">
            <a:extLst>
              <a:ext uri="{FF2B5EF4-FFF2-40B4-BE49-F238E27FC236}">
                <a16:creationId xmlns:a16="http://schemas.microsoft.com/office/drawing/2014/main" id="{4D212BCB-7DD4-4274-BAAA-C47B32A5303C}"/>
              </a:ext>
            </a:extLst>
          </p:cNvPr>
          <p:cNvSpPr>
            <a:spLocks noGrp="1"/>
          </p:cNvSpPr>
          <p:nvPr>
            <p:ph type="title"/>
          </p:nvPr>
        </p:nvSpPr>
        <p:spPr>
          <a:xfrm>
            <a:off x="5013434" y="2791016"/>
            <a:ext cx="10226566" cy="1325563"/>
          </a:xfrm>
        </p:spPr>
        <p:txBody>
          <a:bodyPr>
            <a:noAutofit/>
          </a:bodyPr>
          <a:lstStyle/>
          <a:p>
            <a:r>
              <a:rPr lang="en-US" sz="6600" b="1" dirty="0">
                <a:solidFill>
                  <a:schemeClr val="bg1">
                    <a:lumMod val="65000"/>
                    <a:lumOff val="35000"/>
                  </a:schemeClr>
                </a:solidFill>
              </a:rPr>
              <a:t>SMART </a:t>
            </a:r>
            <a:br>
              <a:rPr lang="en-US" sz="6600" b="1" dirty="0">
                <a:solidFill>
                  <a:schemeClr val="bg1">
                    <a:lumMod val="65000"/>
                    <a:lumOff val="35000"/>
                  </a:schemeClr>
                </a:solidFill>
              </a:rPr>
            </a:br>
            <a:r>
              <a:rPr lang="en-US" sz="6600" b="1" dirty="0">
                <a:solidFill>
                  <a:schemeClr val="bg1">
                    <a:lumMod val="65000"/>
                    <a:lumOff val="35000"/>
                  </a:schemeClr>
                </a:solidFill>
              </a:rPr>
              <a:t>CONTRACTS</a:t>
            </a:r>
          </a:p>
        </p:txBody>
      </p:sp>
      <p:pic>
        <p:nvPicPr>
          <p:cNvPr id="5" name="Content Placeholder 4" descr="Contract">
            <a:extLst>
              <a:ext uri="{FF2B5EF4-FFF2-40B4-BE49-F238E27FC236}">
                <a16:creationId xmlns:a16="http://schemas.microsoft.com/office/drawing/2014/main" id="{5DCD3AF8-84EA-4CF5-82EE-191C06019888}"/>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303" y="1982979"/>
            <a:ext cx="4267200" cy="4267200"/>
          </a:xfrm>
        </p:spPr>
      </p:pic>
    </p:spTree>
    <p:extLst>
      <p:ext uri="{BB962C8B-B14F-4D97-AF65-F5344CB8AC3E}">
        <p14:creationId xmlns:p14="http://schemas.microsoft.com/office/powerpoint/2010/main" val="264396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3D89FE2-12F0-49B0-863F-0723C90368D8}"/>
              </a:ext>
            </a:extLst>
          </p:cNvPr>
          <p:cNvSpPr/>
          <p:nvPr/>
        </p:nvSpPr>
        <p:spPr>
          <a:xfrm>
            <a:off x="-42041" y="0"/>
            <a:ext cx="12339144" cy="7210097"/>
          </a:xfrm>
          <a:prstGeom prst="rect">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6685" y="182245"/>
            <a:ext cx="10515600" cy="1325563"/>
          </a:xfrm>
        </p:spPr>
        <p:txBody>
          <a:bodyPr/>
          <a:lstStyle/>
          <a:p>
            <a:r>
              <a:rPr lang="en-US" dirty="0">
                <a:solidFill>
                  <a:schemeClr val="bg1"/>
                </a:solidFill>
              </a:rPr>
              <a:t>Smart Contract Example</a:t>
            </a:r>
          </a:p>
        </p:txBody>
      </p:sp>
      <p:pic>
        <p:nvPicPr>
          <p:cNvPr id="12" name="Content Placeholder 11">
            <a:extLst>
              <a:ext uri="{FF2B5EF4-FFF2-40B4-BE49-F238E27FC236}">
                <a16:creationId xmlns:a16="http://schemas.microsoft.com/office/drawing/2014/main" id="{F908CDAD-26ED-4847-BB9E-4735F95B98A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698" b="-1"/>
          <a:stretch/>
        </p:blipFill>
        <p:spPr>
          <a:xfrm>
            <a:off x="1827903" y="2710927"/>
            <a:ext cx="8493163" cy="3841189"/>
          </a:xfrm>
        </p:spPr>
      </p:pic>
      <p:pic>
        <p:nvPicPr>
          <p:cNvPr id="13" name="Content Placeholder 11">
            <a:extLst>
              <a:ext uri="{FF2B5EF4-FFF2-40B4-BE49-F238E27FC236}">
                <a16:creationId xmlns:a16="http://schemas.microsoft.com/office/drawing/2014/main" id="{0F207678-4639-4E30-A6B8-53AD93BC0908}"/>
              </a:ext>
            </a:extLst>
          </p:cNvPr>
          <p:cNvPicPr>
            <a:picLocks noChangeAspect="1"/>
          </p:cNvPicPr>
          <p:nvPr/>
        </p:nvPicPr>
        <p:blipFill rotWithShape="1">
          <a:blip r:embed="rId3">
            <a:extLst>
              <a:ext uri="{28A0092B-C50C-407E-A947-70E740481C1C}">
                <a14:useLocalDpi xmlns:a14="http://schemas.microsoft.com/office/drawing/2010/main" val="0"/>
              </a:ext>
            </a:extLst>
          </a:blip>
          <a:srcRect t="15547" r="76937" b="58022"/>
          <a:stretch/>
        </p:blipFill>
        <p:spPr>
          <a:xfrm>
            <a:off x="1827903" y="1172584"/>
            <a:ext cx="1958790" cy="1683572"/>
          </a:xfrm>
          <a:prstGeom prst="rect">
            <a:avLst/>
          </a:prstGeom>
        </p:spPr>
      </p:pic>
      <p:pic>
        <p:nvPicPr>
          <p:cNvPr id="14" name="Content Placeholder 11">
            <a:extLst>
              <a:ext uri="{FF2B5EF4-FFF2-40B4-BE49-F238E27FC236}">
                <a16:creationId xmlns:a16="http://schemas.microsoft.com/office/drawing/2014/main" id="{B755EDA1-584C-468A-9C3D-D86422016C06}"/>
              </a:ext>
            </a:extLst>
          </p:cNvPr>
          <p:cNvPicPr>
            <a:picLocks noChangeAspect="1"/>
          </p:cNvPicPr>
          <p:nvPr/>
        </p:nvPicPr>
        <p:blipFill rotWithShape="1">
          <a:blip r:embed="rId4">
            <a:extLst>
              <a:ext uri="{28A0092B-C50C-407E-A947-70E740481C1C}">
                <a14:useLocalDpi xmlns:a14="http://schemas.microsoft.com/office/drawing/2010/main" val="0"/>
              </a:ext>
            </a:extLst>
          </a:blip>
          <a:srcRect l="77211" t="15548" b="58022"/>
          <a:stretch/>
        </p:blipFill>
        <p:spPr>
          <a:xfrm>
            <a:off x="8385586" y="1172583"/>
            <a:ext cx="1935479" cy="1683574"/>
          </a:xfrm>
          <a:prstGeom prst="rect">
            <a:avLst/>
          </a:prstGeom>
        </p:spPr>
      </p:pic>
      <p:pic>
        <p:nvPicPr>
          <p:cNvPr id="15" name="Content Placeholder 11">
            <a:extLst>
              <a:ext uri="{FF2B5EF4-FFF2-40B4-BE49-F238E27FC236}">
                <a16:creationId xmlns:a16="http://schemas.microsoft.com/office/drawing/2014/main" id="{D6F1E7BB-92B4-4AB0-9242-CE1B25CFFBAE}"/>
              </a:ext>
            </a:extLst>
          </p:cNvPr>
          <p:cNvPicPr>
            <a:picLocks noChangeAspect="1"/>
          </p:cNvPicPr>
          <p:nvPr/>
        </p:nvPicPr>
        <p:blipFill rotWithShape="1">
          <a:blip r:embed="rId3">
            <a:extLst>
              <a:ext uri="{28A0092B-C50C-407E-A947-70E740481C1C}">
                <a14:useLocalDpi xmlns:a14="http://schemas.microsoft.com/office/drawing/2010/main" val="0"/>
              </a:ext>
            </a:extLst>
          </a:blip>
          <a:srcRect l="22177" t="15547" r="22346" b="60302"/>
          <a:stretch/>
        </p:blipFill>
        <p:spPr>
          <a:xfrm>
            <a:off x="3711389" y="1172584"/>
            <a:ext cx="4711850" cy="1538343"/>
          </a:xfrm>
          <a:prstGeom prst="rect">
            <a:avLst/>
          </a:prstGeom>
        </p:spPr>
      </p:pic>
      <p:pic>
        <p:nvPicPr>
          <p:cNvPr id="17" name="Content Placeholder 6">
            <a:extLst>
              <a:ext uri="{FF2B5EF4-FFF2-40B4-BE49-F238E27FC236}">
                <a16:creationId xmlns:a16="http://schemas.microsoft.com/office/drawing/2014/main" id="{4E2071A7-E869-4C48-A624-E06B0CCE9290}"/>
              </a:ext>
            </a:extLst>
          </p:cNvPr>
          <p:cNvPicPr>
            <a:picLocks noChangeAspect="1"/>
          </p:cNvPicPr>
          <p:nvPr/>
        </p:nvPicPr>
        <p:blipFill rotWithShape="1">
          <a:blip r:embed="rId5">
            <a:extLst>
              <a:ext uri="{28A0092B-C50C-407E-A947-70E740481C1C}">
                <a14:useLocalDpi xmlns:a14="http://schemas.microsoft.com/office/drawing/2010/main" val="0"/>
              </a:ext>
            </a:extLst>
          </a:blip>
          <a:srcRect l="76987" t="2540" b="89818"/>
          <a:stretch/>
        </p:blipFill>
        <p:spPr>
          <a:xfrm>
            <a:off x="9387362" y="679102"/>
            <a:ext cx="2353111" cy="552471"/>
          </a:xfrm>
          <a:prstGeom prst="rect">
            <a:avLst/>
          </a:prstGeom>
        </p:spPr>
      </p:pic>
    </p:spTree>
    <p:extLst>
      <p:ext uri="{BB962C8B-B14F-4D97-AF65-F5344CB8AC3E}">
        <p14:creationId xmlns:p14="http://schemas.microsoft.com/office/powerpoint/2010/main" val="6745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7AF3A5A-E52D-4E79-9529-6E0304EC69F4}"/>
              </a:ext>
            </a:extLst>
          </p:cNvPr>
          <p:cNvSpPr/>
          <p:nvPr/>
        </p:nvSpPr>
        <p:spPr>
          <a:xfrm>
            <a:off x="-42041" y="0"/>
            <a:ext cx="12339144" cy="7210097"/>
          </a:xfrm>
          <a:prstGeom prst="rect">
            <a:avLst/>
          </a:prstGeom>
          <a:solidFill>
            <a:srgbClr val="FFFFFF"/>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B70EA07B-2E61-4E63-A427-AC13D182355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7684" b="17665"/>
          <a:stretch/>
        </p:blipFill>
        <p:spPr>
          <a:xfrm>
            <a:off x="934124" y="666950"/>
            <a:ext cx="3304389" cy="5952146"/>
          </a:xfrm>
        </p:spPr>
      </p:pic>
      <p:pic>
        <p:nvPicPr>
          <p:cNvPr id="9" name="Content Placeholder 6">
            <a:extLst>
              <a:ext uri="{FF2B5EF4-FFF2-40B4-BE49-F238E27FC236}">
                <a16:creationId xmlns:a16="http://schemas.microsoft.com/office/drawing/2014/main" id="{BE9833D4-E283-4DD0-B991-97B56ABEDB49}"/>
              </a:ext>
            </a:extLst>
          </p:cNvPr>
          <p:cNvPicPr>
            <a:picLocks noChangeAspect="1"/>
          </p:cNvPicPr>
          <p:nvPr/>
        </p:nvPicPr>
        <p:blipFill rotWithShape="1">
          <a:blip r:embed="rId3">
            <a:extLst>
              <a:ext uri="{28A0092B-C50C-407E-A947-70E740481C1C}">
                <a14:useLocalDpi xmlns:a14="http://schemas.microsoft.com/office/drawing/2010/main" val="0"/>
              </a:ext>
            </a:extLst>
          </a:blip>
          <a:srcRect l="32448" r="39304" b="17665"/>
          <a:stretch/>
        </p:blipFill>
        <p:spPr>
          <a:xfrm>
            <a:off x="4432152" y="666950"/>
            <a:ext cx="2888428" cy="5952146"/>
          </a:xfrm>
          <a:prstGeom prst="rect">
            <a:avLst/>
          </a:prstGeom>
        </p:spPr>
      </p:pic>
      <p:pic>
        <p:nvPicPr>
          <p:cNvPr id="10" name="Content Placeholder 6">
            <a:extLst>
              <a:ext uri="{FF2B5EF4-FFF2-40B4-BE49-F238E27FC236}">
                <a16:creationId xmlns:a16="http://schemas.microsoft.com/office/drawing/2014/main" id="{06BCED54-821C-41EB-BBA1-056A578B8A03}"/>
              </a:ext>
            </a:extLst>
          </p:cNvPr>
          <p:cNvPicPr>
            <a:picLocks noChangeAspect="1"/>
          </p:cNvPicPr>
          <p:nvPr/>
        </p:nvPicPr>
        <p:blipFill rotWithShape="1">
          <a:blip r:embed="rId3">
            <a:extLst>
              <a:ext uri="{28A0092B-C50C-407E-A947-70E740481C1C}">
                <a14:useLocalDpi xmlns:a14="http://schemas.microsoft.com/office/drawing/2010/main" val="0"/>
              </a:ext>
            </a:extLst>
          </a:blip>
          <a:srcRect l="60696" t="10547" b="17665"/>
          <a:stretch/>
        </p:blipFill>
        <p:spPr>
          <a:xfrm>
            <a:off x="7320580" y="1429406"/>
            <a:ext cx="4018876" cy="5189689"/>
          </a:xfrm>
          <a:prstGeom prst="rect">
            <a:avLst/>
          </a:prstGeom>
        </p:spPr>
      </p:pic>
      <p:pic>
        <p:nvPicPr>
          <p:cNvPr id="8" name="Content Placeholder 6">
            <a:extLst>
              <a:ext uri="{FF2B5EF4-FFF2-40B4-BE49-F238E27FC236}">
                <a16:creationId xmlns:a16="http://schemas.microsoft.com/office/drawing/2014/main" id="{5A68022E-CC1F-4961-9D74-AD7998F712E7}"/>
              </a:ext>
            </a:extLst>
          </p:cNvPr>
          <p:cNvPicPr>
            <a:picLocks noChangeAspect="1"/>
          </p:cNvPicPr>
          <p:nvPr/>
        </p:nvPicPr>
        <p:blipFill rotWithShape="1">
          <a:blip r:embed="rId4">
            <a:extLst>
              <a:ext uri="{28A0092B-C50C-407E-A947-70E740481C1C}">
                <a14:useLocalDpi xmlns:a14="http://schemas.microsoft.com/office/drawing/2010/main" val="0"/>
              </a:ext>
            </a:extLst>
          </a:blip>
          <a:srcRect l="76987" t="2540" b="89818"/>
          <a:stretch/>
        </p:blipFill>
        <p:spPr>
          <a:xfrm>
            <a:off x="9387362" y="679102"/>
            <a:ext cx="2353111" cy="552471"/>
          </a:xfrm>
          <a:prstGeom prst="rect">
            <a:avLst/>
          </a:prstGeom>
        </p:spPr>
      </p:pic>
      <p:sp>
        <p:nvSpPr>
          <p:cNvPr id="2" name="Title 1"/>
          <p:cNvSpPr>
            <a:spLocks noGrp="1"/>
          </p:cNvSpPr>
          <p:nvPr>
            <p:ph type="title"/>
          </p:nvPr>
        </p:nvSpPr>
        <p:spPr>
          <a:xfrm>
            <a:off x="816685" y="182245"/>
            <a:ext cx="10515600" cy="1325563"/>
          </a:xfrm>
        </p:spPr>
        <p:txBody>
          <a:bodyPr/>
          <a:lstStyle/>
          <a:p>
            <a:r>
              <a:rPr lang="en-US" dirty="0">
                <a:solidFill>
                  <a:schemeClr val="bg1"/>
                </a:solidFill>
              </a:rPr>
              <a:t>Smart Contracts</a:t>
            </a:r>
          </a:p>
        </p:txBody>
      </p:sp>
    </p:spTree>
    <p:extLst>
      <p:ext uri="{BB962C8B-B14F-4D97-AF65-F5344CB8AC3E}">
        <p14:creationId xmlns:p14="http://schemas.microsoft.com/office/powerpoint/2010/main" val="155818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4248-BBA6-43BE-A0AE-817C43BD4CDB}"/>
              </a:ext>
            </a:extLst>
          </p:cNvPr>
          <p:cNvSpPr>
            <a:spLocks noGrp="1"/>
          </p:cNvSpPr>
          <p:nvPr>
            <p:ph type="title"/>
          </p:nvPr>
        </p:nvSpPr>
        <p:spPr>
          <a:xfrm>
            <a:off x="831850" y="2864069"/>
            <a:ext cx="10515600" cy="1083551"/>
          </a:xfrm>
        </p:spPr>
        <p:txBody>
          <a:bodyPr>
            <a:normAutofit/>
          </a:bodyPr>
          <a:lstStyle/>
          <a:p>
            <a:r>
              <a:rPr lang="en-US" sz="4800" dirty="0">
                <a:solidFill>
                  <a:schemeClr val="bg1">
                    <a:lumMod val="65000"/>
                    <a:lumOff val="35000"/>
                  </a:schemeClr>
                </a:solidFill>
              </a:rPr>
              <a:t>Ethereum</a:t>
            </a:r>
            <a:r>
              <a:rPr lang="en-US" dirty="0">
                <a:solidFill>
                  <a:schemeClr val="bg1">
                    <a:lumMod val="65000"/>
                    <a:lumOff val="35000"/>
                  </a:schemeClr>
                </a:solidFill>
              </a:rPr>
              <a:t> – </a:t>
            </a:r>
            <a:r>
              <a:rPr lang="en-US" sz="3600" dirty="0">
                <a:solidFill>
                  <a:schemeClr val="bg1">
                    <a:lumMod val="65000"/>
                    <a:lumOff val="35000"/>
                  </a:schemeClr>
                </a:solidFill>
              </a:rPr>
              <a:t>blockchain technology</a:t>
            </a:r>
            <a:endParaRPr lang="en-US" dirty="0">
              <a:solidFill>
                <a:schemeClr val="bg1">
                  <a:lumMod val="65000"/>
                  <a:lumOff val="35000"/>
                </a:schemeClr>
              </a:solidFill>
            </a:endParaRPr>
          </a:p>
        </p:txBody>
      </p:sp>
      <p:sp>
        <p:nvSpPr>
          <p:cNvPr id="5" name="Title 1">
            <a:extLst>
              <a:ext uri="{FF2B5EF4-FFF2-40B4-BE49-F238E27FC236}">
                <a16:creationId xmlns:a16="http://schemas.microsoft.com/office/drawing/2014/main" id="{EE8B622D-39CE-40BD-9F3B-3842E654A063}"/>
              </a:ext>
            </a:extLst>
          </p:cNvPr>
          <p:cNvSpPr txBox="1">
            <a:spLocks/>
          </p:cNvSpPr>
          <p:nvPr/>
        </p:nvSpPr>
        <p:spPr>
          <a:xfrm>
            <a:off x="831850" y="669979"/>
            <a:ext cx="10515600" cy="10835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solidFill>
                  <a:schemeClr val="bg1">
                    <a:lumMod val="65000"/>
                    <a:lumOff val="35000"/>
                  </a:schemeClr>
                </a:solidFill>
              </a:rPr>
              <a:t>Solidity</a:t>
            </a:r>
            <a:r>
              <a:rPr lang="en-US" dirty="0">
                <a:solidFill>
                  <a:schemeClr val="bg1">
                    <a:lumMod val="65000"/>
                    <a:lumOff val="35000"/>
                  </a:schemeClr>
                </a:solidFill>
              </a:rPr>
              <a:t> – </a:t>
            </a:r>
            <a:r>
              <a:rPr lang="en-US" sz="3600" dirty="0">
                <a:solidFill>
                  <a:schemeClr val="bg1">
                    <a:lumMod val="65000"/>
                    <a:lumOff val="35000"/>
                  </a:schemeClr>
                </a:solidFill>
              </a:rPr>
              <a:t>smart contract language</a:t>
            </a:r>
            <a:endParaRPr lang="en-US" dirty="0">
              <a:solidFill>
                <a:schemeClr val="bg1">
                  <a:lumMod val="65000"/>
                  <a:lumOff val="35000"/>
                </a:schemeClr>
              </a:solidFill>
            </a:endParaRPr>
          </a:p>
        </p:txBody>
      </p:sp>
      <p:grpSp>
        <p:nvGrpSpPr>
          <p:cNvPr id="9" name="Group 8">
            <a:extLst>
              <a:ext uri="{FF2B5EF4-FFF2-40B4-BE49-F238E27FC236}">
                <a16:creationId xmlns:a16="http://schemas.microsoft.com/office/drawing/2014/main" id="{D2C0BF10-A3A7-4509-8D6E-D7B5D74E59DA}"/>
              </a:ext>
            </a:extLst>
          </p:cNvPr>
          <p:cNvGrpSpPr/>
          <p:nvPr/>
        </p:nvGrpSpPr>
        <p:grpSpPr>
          <a:xfrm>
            <a:off x="831850" y="1753530"/>
            <a:ext cx="11341554" cy="1083551"/>
            <a:chOff x="831850" y="1753530"/>
            <a:chExt cx="11341554" cy="1083551"/>
          </a:xfrm>
        </p:grpSpPr>
        <p:sp>
          <p:nvSpPr>
            <p:cNvPr id="4" name="Title 1">
              <a:extLst>
                <a:ext uri="{FF2B5EF4-FFF2-40B4-BE49-F238E27FC236}">
                  <a16:creationId xmlns:a16="http://schemas.microsoft.com/office/drawing/2014/main" id="{4CC222CB-C87E-48CE-A5AA-7B3CD5DC5262}"/>
                </a:ext>
              </a:extLst>
            </p:cNvPr>
            <p:cNvSpPr txBox="1">
              <a:spLocks/>
            </p:cNvSpPr>
            <p:nvPr/>
          </p:nvSpPr>
          <p:spPr>
            <a:xfrm>
              <a:off x="831850" y="1753530"/>
              <a:ext cx="2678605" cy="1083551"/>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lumMod val="65000"/>
                      <a:lumOff val="35000"/>
                    </a:schemeClr>
                  </a:solidFill>
                </a:rPr>
                <a:t>Truffle – </a:t>
              </a:r>
            </a:p>
          </p:txBody>
        </p:sp>
        <p:sp>
          <p:nvSpPr>
            <p:cNvPr id="6" name="Rectangle 5">
              <a:extLst>
                <a:ext uri="{FF2B5EF4-FFF2-40B4-BE49-F238E27FC236}">
                  <a16:creationId xmlns:a16="http://schemas.microsoft.com/office/drawing/2014/main" id="{C307FEB2-A9AE-4AD6-830B-4580D3DA1526}"/>
                </a:ext>
              </a:extLst>
            </p:cNvPr>
            <p:cNvSpPr/>
            <p:nvPr/>
          </p:nvSpPr>
          <p:spPr>
            <a:xfrm>
              <a:off x="3510455" y="2102755"/>
              <a:ext cx="8662949" cy="523220"/>
            </a:xfrm>
            <a:prstGeom prst="rect">
              <a:avLst/>
            </a:prstGeom>
          </p:spPr>
          <p:txBody>
            <a:bodyPr wrap="none">
              <a:spAutoFit/>
            </a:bodyPr>
            <a:lstStyle/>
            <a:p>
              <a:r>
                <a:rPr lang="en-US" sz="2800" dirty="0">
                  <a:solidFill>
                    <a:schemeClr val="bg1">
                      <a:lumMod val="65000"/>
                      <a:lumOff val="35000"/>
                    </a:schemeClr>
                  </a:solidFill>
                  <a:latin typeface="+mj-lt"/>
                </a:rPr>
                <a:t>framework for creating and deploying smart contracts</a:t>
              </a:r>
            </a:p>
          </p:txBody>
        </p:sp>
      </p:grpSp>
      <p:sp>
        <p:nvSpPr>
          <p:cNvPr id="7" name="Title 1">
            <a:extLst>
              <a:ext uri="{FF2B5EF4-FFF2-40B4-BE49-F238E27FC236}">
                <a16:creationId xmlns:a16="http://schemas.microsoft.com/office/drawing/2014/main" id="{E32E9D97-33CA-475F-8A62-A2D66C789D35}"/>
              </a:ext>
            </a:extLst>
          </p:cNvPr>
          <p:cNvSpPr txBox="1">
            <a:spLocks/>
          </p:cNvSpPr>
          <p:nvPr/>
        </p:nvSpPr>
        <p:spPr>
          <a:xfrm>
            <a:off x="831850" y="3947620"/>
            <a:ext cx="10515600" cy="10835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err="1">
                <a:solidFill>
                  <a:schemeClr val="bg1">
                    <a:lumMod val="65000"/>
                    <a:lumOff val="35000"/>
                  </a:schemeClr>
                </a:solidFill>
              </a:rPr>
              <a:t>Metamask</a:t>
            </a:r>
            <a:r>
              <a:rPr lang="en-US" dirty="0">
                <a:solidFill>
                  <a:schemeClr val="bg1">
                    <a:lumMod val="65000"/>
                    <a:lumOff val="35000"/>
                  </a:schemeClr>
                </a:solidFill>
              </a:rPr>
              <a:t> – </a:t>
            </a:r>
            <a:r>
              <a:rPr lang="en-US" sz="3600" dirty="0">
                <a:solidFill>
                  <a:schemeClr val="bg1">
                    <a:lumMod val="65000"/>
                    <a:lumOff val="35000"/>
                  </a:schemeClr>
                </a:solidFill>
              </a:rPr>
              <a:t>browser-based crypto wallet</a:t>
            </a:r>
            <a:endParaRPr lang="en-US" dirty="0">
              <a:solidFill>
                <a:schemeClr val="bg1">
                  <a:lumMod val="65000"/>
                  <a:lumOff val="35000"/>
                </a:schemeClr>
              </a:solidFill>
            </a:endParaRPr>
          </a:p>
        </p:txBody>
      </p:sp>
      <p:sp>
        <p:nvSpPr>
          <p:cNvPr id="8" name="Title 1">
            <a:extLst>
              <a:ext uri="{FF2B5EF4-FFF2-40B4-BE49-F238E27FC236}">
                <a16:creationId xmlns:a16="http://schemas.microsoft.com/office/drawing/2014/main" id="{A8034F04-85DF-4C63-AEF3-C6E57E09732E}"/>
              </a:ext>
            </a:extLst>
          </p:cNvPr>
          <p:cNvSpPr txBox="1">
            <a:spLocks/>
          </p:cNvSpPr>
          <p:nvPr/>
        </p:nvSpPr>
        <p:spPr>
          <a:xfrm>
            <a:off x="831850" y="5031171"/>
            <a:ext cx="10515600" cy="1083551"/>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dirty="0">
                <a:solidFill>
                  <a:schemeClr val="bg1">
                    <a:lumMod val="65000"/>
                    <a:lumOff val="35000"/>
                  </a:schemeClr>
                </a:solidFill>
              </a:rPr>
              <a:t>Ganache</a:t>
            </a:r>
            <a:r>
              <a:rPr lang="en-US" dirty="0">
                <a:solidFill>
                  <a:schemeClr val="bg1">
                    <a:lumMod val="65000"/>
                    <a:lumOff val="35000"/>
                  </a:schemeClr>
                </a:solidFill>
              </a:rPr>
              <a:t> – </a:t>
            </a:r>
            <a:r>
              <a:rPr lang="en-US" sz="3500" dirty="0">
                <a:solidFill>
                  <a:schemeClr val="bg1">
                    <a:lumMod val="65000"/>
                    <a:lumOff val="35000"/>
                  </a:schemeClr>
                </a:solidFill>
              </a:rPr>
              <a:t>personal blockchain dev environment</a:t>
            </a:r>
            <a:endParaRPr lang="en-US" dirty="0">
              <a:solidFill>
                <a:schemeClr val="bg1">
                  <a:lumMod val="65000"/>
                  <a:lumOff val="35000"/>
                </a:schemeClr>
              </a:solidFill>
            </a:endParaRPr>
          </a:p>
        </p:txBody>
      </p:sp>
    </p:spTree>
    <p:extLst>
      <p:ext uri="{BB962C8B-B14F-4D97-AF65-F5344CB8AC3E}">
        <p14:creationId xmlns:p14="http://schemas.microsoft.com/office/powerpoint/2010/main" val="23579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F299C-3670-7D40-ACFD-4A3DF4D54E2A}"/>
              </a:ext>
            </a:extLst>
          </p:cNvPr>
          <p:cNvSpPr>
            <a:spLocks noGrp="1"/>
          </p:cNvSpPr>
          <p:nvPr>
            <p:ph type="title"/>
          </p:nvPr>
        </p:nvSpPr>
        <p:spPr/>
        <p:txBody>
          <a:bodyPr>
            <a:normAutofit/>
          </a:bodyPr>
          <a:lstStyle/>
          <a:p>
            <a:r>
              <a:rPr lang="en-US" sz="8000" dirty="0" err="1">
                <a:solidFill>
                  <a:schemeClr val="bg1">
                    <a:lumMod val="65000"/>
                    <a:lumOff val="35000"/>
                  </a:schemeClr>
                </a:solidFill>
              </a:rPr>
              <a:t>Lotion.JS</a:t>
            </a:r>
            <a:r>
              <a:rPr lang="en-US" sz="8000" dirty="0">
                <a:solidFill>
                  <a:schemeClr val="bg1">
                    <a:lumMod val="65000"/>
                    <a:lumOff val="35000"/>
                  </a:schemeClr>
                </a:solidFill>
              </a:rPr>
              <a:t> </a:t>
            </a:r>
          </a:p>
        </p:txBody>
      </p:sp>
      <p:sp>
        <p:nvSpPr>
          <p:cNvPr id="3" name="Text Placeholder 2">
            <a:extLst>
              <a:ext uri="{FF2B5EF4-FFF2-40B4-BE49-F238E27FC236}">
                <a16:creationId xmlns:a16="http://schemas.microsoft.com/office/drawing/2014/main" id="{9FFF3000-EB60-A248-8058-58C18D5C7AA7}"/>
              </a:ext>
            </a:extLst>
          </p:cNvPr>
          <p:cNvSpPr>
            <a:spLocks noGrp="1"/>
          </p:cNvSpPr>
          <p:nvPr>
            <p:ph type="body" idx="1"/>
          </p:nvPr>
        </p:nvSpPr>
        <p:spPr/>
        <p:txBody>
          <a:bodyPr>
            <a:normAutofit/>
          </a:bodyPr>
          <a:lstStyle/>
          <a:p>
            <a:r>
              <a:rPr lang="en-US" sz="2800" dirty="0">
                <a:solidFill>
                  <a:schemeClr val="bg1">
                    <a:lumMod val="65000"/>
                    <a:lumOff val="35000"/>
                  </a:schemeClr>
                </a:solidFill>
              </a:rPr>
              <a:t>https://</a:t>
            </a:r>
            <a:r>
              <a:rPr lang="en-US" sz="2800" dirty="0" err="1">
                <a:solidFill>
                  <a:schemeClr val="bg1">
                    <a:lumMod val="65000"/>
                    <a:lumOff val="35000"/>
                  </a:schemeClr>
                </a:solidFill>
              </a:rPr>
              <a:t>lotionjs.com</a:t>
            </a:r>
            <a:r>
              <a:rPr lang="en-US" sz="2800" dirty="0">
                <a:solidFill>
                  <a:schemeClr val="bg1">
                    <a:lumMod val="65000"/>
                    <a:lumOff val="35000"/>
                  </a:schemeClr>
                </a:solidFill>
              </a:rPr>
              <a:t>/</a:t>
            </a:r>
          </a:p>
          <a:p>
            <a:endParaRPr lang="en-US" sz="2800" dirty="0">
              <a:solidFill>
                <a:schemeClr val="bg1">
                  <a:lumMod val="65000"/>
                  <a:lumOff val="35000"/>
                </a:schemeClr>
              </a:solidFill>
            </a:endParaRPr>
          </a:p>
        </p:txBody>
      </p:sp>
    </p:spTree>
    <p:extLst>
      <p:ext uri="{BB962C8B-B14F-4D97-AF65-F5344CB8AC3E}">
        <p14:creationId xmlns:p14="http://schemas.microsoft.com/office/powerpoint/2010/main" val="412547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87026-4294-8949-BB56-2A0FAF76DA07}"/>
              </a:ext>
            </a:extLst>
          </p:cNvPr>
          <p:cNvPicPr>
            <a:picLocks noChangeAspect="1"/>
          </p:cNvPicPr>
          <p:nvPr/>
        </p:nvPicPr>
        <p:blipFill>
          <a:blip r:embed="rId2"/>
          <a:stretch>
            <a:fillRect/>
          </a:stretch>
        </p:blipFill>
        <p:spPr>
          <a:xfrm>
            <a:off x="2381250" y="822158"/>
            <a:ext cx="7429500" cy="5213684"/>
          </a:xfrm>
          <a:prstGeom prst="rect">
            <a:avLst/>
          </a:prstGeom>
        </p:spPr>
      </p:pic>
    </p:spTree>
    <p:extLst>
      <p:ext uri="{BB962C8B-B14F-4D97-AF65-F5344CB8AC3E}">
        <p14:creationId xmlns:p14="http://schemas.microsoft.com/office/powerpoint/2010/main" val="353910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8628-B69F-B949-BB90-83E121580E9D}"/>
              </a:ext>
            </a:extLst>
          </p:cNvPr>
          <p:cNvSpPr>
            <a:spLocks noGrp="1"/>
          </p:cNvSpPr>
          <p:nvPr>
            <p:ph type="ctrTitle"/>
          </p:nvPr>
        </p:nvSpPr>
        <p:spPr>
          <a:xfrm>
            <a:off x="1426369" y="1136651"/>
            <a:ext cx="9339262" cy="3949700"/>
          </a:xfrm>
        </p:spPr>
        <p:txBody>
          <a:bodyPr>
            <a:normAutofit/>
          </a:bodyPr>
          <a:lstStyle/>
          <a:p>
            <a:r>
              <a:rPr lang="en-US" sz="5400" b="1" dirty="0" err="1">
                <a:solidFill>
                  <a:schemeClr val="bg1">
                    <a:lumMod val="65000"/>
                    <a:lumOff val="35000"/>
                  </a:schemeClr>
                </a:solidFill>
              </a:rPr>
              <a:t>github.com</a:t>
            </a:r>
            <a:r>
              <a:rPr lang="en-US" sz="5400" b="1" dirty="0">
                <a:solidFill>
                  <a:schemeClr val="bg1">
                    <a:lumMod val="65000"/>
                    <a:lumOff val="35000"/>
                  </a:schemeClr>
                </a:solidFill>
              </a:rPr>
              <a:t>/</a:t>
            </a:r>
            <a:r>
              <a:rPr lang="en-US" sz="5400" b="1" dirty="0" err="1">
                <a:solidFill>
                  <a:schemeClr val="bg1">
                    <a:lumMod val="65000"/>
                    <a:lumOff val="35000"/>
                  </a:schemeClr>
                </a:solidFill>
              </a:rPr>
              <a:t>thetrendytechie</a:t>
            </a:r>
            <a:br>
              <a:rPr lang="en-US" sz="5400" dirty="0">
                <a:solidFill>
                  <a:schemeClr val="bg1">
                    <a:lumMod val="65000"/>
                    <a:lumOff val="35000"/>
                  </a:schemeClr>
                </a:solidFill>
              </a:rPr>
            </a:br>
            <a:br>
              <a:rPr lang="en-US" sz="5400" dirty="0">
                <a:solidFill>
                  <a:schemeClr val="bg1">
                    <a:lumMod val="65000"/>
                    <a:lumOff val="35000"/>
                  </a:schemeClr>
                </a:solidFill>
              </a:rPr>
            </a:br>
            <a:r>
              <a:rPr lang="en-US" sz="5400" dirty="0">
                <a:solidFill>
                  <a:schemeClr val="bg1">
                    <a:lumMod val="65000"/>
                    <a:lumOff val="35000"/>
                  </a:schemeClr>
                </a:solidFill>
              </a:rPr>
              <a:t>/bed-and-blockchain-start</a:t>
            </a:r>
            <a:br>
              <a:rPr lang="en-US" sz="5400" dirty="0">
                <a:solidFill>
                  <a:schemeClr val="bg1">
                    <a:lumMod val="65000"/>
                    <a:lumOff val="35000"/>
                  </a:schemeClr>
                </a:solidFill>
              </a:rPr>
            </a:br>
            <a:r>
              <a:rPr lang="en-US" sz="5400" dirty="0">
                <a:solidFill>
                  <a:schemeClr val="bg1">
                    <a:lumMod val="65000"/>
                    <a:lumOff val="35000"/>
                  </a:schemeClr>
                </a:solidFill>
              </a:rPr>
              <a:t>/lotion-peer-economy</a:t>
            </a:r>
          </a:p>
        </p:txBody>
      </p:sp>
    </p:spTree>
    <p:extLst>
      <p:ext uri="{BB962C8B-B14F-4D97-AF65-F5344CB8AC3E}">
        <p14:creationId xmlns:p14="http://schemas.microsoft.com/office/powerpoint/2010/main" val="2733139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0DA6-3892-C64E-A8B0-2A8A3D4F8A67}"/>
              </a:ext>
            </a:extLst>
          </p:cNvPr>
          <p:cNvSpPr>
            <a:spLocks noGrp="1"/>
          </p:cNvSpPr>
          <p:nvPr>
            <p:ph type="title"/>
          </p:nvPr>
        </p:nvSpPr>
        <p:spPr>
          <a:xfrm>
            <a:off x="838200" y="3081338"/>
            <a:ext cx="10515600" cy="2852737"/>
          </a:xfrm>
        </p:spPr>
        <p:txBody>
          <a:bodyPr>
            <a:normAutofit fontScale="90000"/>
          </a:bodyPr>
          <a:lstStyle/>
          <a:p>
            <a:br>
              <a:rPr lang="en-CA" dirty="0">
                <a:solidFill>
                  <a:schemeClr val="bg1">
                    <a:lumMod val="85000"/>
                    <a:lumOff val="15000"/>
                  </a:schemeClr>
                </a:solidFill>
              </a:rPr>
            </a:br>
            <a:r>
              <a:rPr lang="en-CA" sz="7300" b="1" dirty="0">
                <a:solidFill>
                  <a:schemeClr val="bg1">
                    <a:lumMod val="85000"/>
                    <a:lumOff val="15000"/>
                  </a:schemeClr>
                </a:solidFill>
              </a:rPr>
              <a:t>BLOCKCHAIN</a:t>
            </a:r>
            <a:br>
              <a:rPr lang="en-CA" dirty="0">
                <a:solidFill>
                  <a:schemeClr val="bg1">
                    <a:lumMod val="85000"/>
                    <a:lumOff val="15000"/>
                  </a:schemeClr>
                </a:solidFill>
              </a:rPr>
            </a:br>
            <a:br>
              <a:rPr lang="en-CA" sz="2700" dirty="0">
                <a:solidFill>
                  <a:schemeClr val="bg1">
                    <a:lumMod val="85000"/>
                    <a:lumOff val="15000"/>
                  </a:schemeClr>
                </a:solidFill>
              </a:rPr>
            </a:br>
            <a:r>
              <a:rPr lang="en-CA" sz="5300" i="1" dirty="0">
                <a:solidFill>
                  <a:schemeClr val="bg1">
                    <a:lumMod val="85000"/>
                    <a:lumOff val="15000"/>
                  </a:schemeClr>
                </a:solidFill>
              </a:rPr>
              <a:t>What is it?</a:t>
            </a:r>
            <a:br>
              <a:rPr lang="en-CA" sz="5300" dirty="0">
                <a:solidFill>
                  <a:schemeClr val="bg1">
                    <a:lumMod val="85000"/>
                    <a:lumOff val="15000"/>
                  </a:schemeClr>
                </a:solidFill>
              </a:rPr>
            </a:br>
            <a:r>
              <a:rPr lang="en-CA" sz="5300" i="1" dirty="0">
                <a:solidFill>
                  <a:schemeClr val="bg1">
                    <a:lumMod val="85000"/>
                    <a:lumOff val="15000"/>
                  </a:schemeClr>
                </a:solidFill>
              </a:rPr>
              <a:t>How does it actually work?</a:t>
            </a:r>
            <a:br>
              <a:rPr lang="en-CA" sz="5300" dirty="0">
                <a:solidFill>
                  <a:schemeClr val="bg1">
                    <a:lumMod val="85000"/>
                    <a:lumOff val="15000"/>
                  </a:schemeClr>
                </a:solidFill>
              </a:rPr>
            </a:br>
            <a:r>
              <a:rPr lang="en-CA" sz="5300" i="1" dirty="0">
                <a:solidFill>
                  <a:schemeClr val="bg1">
                    <a:lumMod val="85000"/>
                    <a:lumOff val="15000"/>
                  </a:schemeClr>
                </a:solidFill>
              </a:rPr>
              <a:t>Why should I care?</a:t>
            </a:r>
            <a:br>
              <a:rPr lang="en-CA" sz="5300" dirty="0">
                <a:solidFill>
                  <a:schemeClr val="bg1">
                    <a:lumMod val="85000"/>
                    <a:lumOff val="15000"/>
                  </a:schemeClr>
                </a:solidFill>
              </a:rPr>
            </a:br>
            <a:r>
              <a:rPr lang="en-CA" sz="5300" i="1" dirty="0">
                <a:solidFill>
                  <a:schemeClr val="bg1">
                    <a:lumMod val="85000"/>
                    <a:lumOff val="15000"/>
                  </a:schemeClr>
                </a:solidFill>
              </a:rPr>
              <a:t>How can I participate?</a:t>
            </a:r>
            <a:br>
              <a:rPr lang="en-CA" dirty="0">
                <a:solidFill>
                  <a:schemeClr val="bg1">
                    <a:lumMod val="85000"/>
                    <a:lumOff val="15000"/>
                  </a:schemeClr>
                </a:solidFill>
              </a:rPr>
            </a:br>
            <a:endParaRPr lang="en-US" dirty="0">
              <a:solidFill>
                <a:schemeClr val="bg1">
                  <a:lumMod val="85000"/>
                  <a:lumOff val="15000"/>
                </a:schemeClr>
              </a:solidFill>
            </a:endParaRPr>
          </a:p>
        </p:txBody>
      </p:sp>
    </p:spTree>
    <p:extLst>
      <p:ext uri="{BB962C8B-B14F-4D97-AF65-F5344CB8AC3E}">
        <p14:creationId xmlns:p14="http://schemas.microsoft.com/office/powerpoint/2010/main" val="2184166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F136-4EF5-44BB-BBC6-642E958C96BA}"/>
              </a:ext>
            </a:extLst>
          </p:cNvPr>
          <p:cNvSpPr>
            <a:spLocks noGrp="1"/>
          </p:cNvSpPr>
          <p:nvPr>
            <p:ph type="title"/>
          </p:nvPr>
        </p:nvSpPr>
        <p:spPr/>
        <p:txBody>
          <a:bodyPr/>
          <a:lstStyle/>
          <a:p>
            <a:r>
              <a:rPr lang="en-US" dirty="0" err="1">
                <a:solidFill>
                  <a:schemeClr val="bg1">
                    <a:lumMod val="85000"/>
                    <a:lumOff val="15000"/>
                  </a:schemeClr>
                </a:solidFill>
                <a:latin typeface="Courier New" panose="02070309020205020404" pitchFamily="49" charset="0"/>
                <a:cs typeface="Courier New" panose="02070309020205020404" pitchFamily="49" charset="0"/>
              </a:rPr>
              <a:t>Level.set</a:t>
            </a:r>
            <a:r>
              <a:rPr lang="en-US" dirty="0">
                <a:solidFill>
                  <a:schemeClr val="bg1">
                    <a:lumMod val="85000"/>
                    <a:lumOff val="15000"/>
                  </a:schemeClr>
                </a:solidFill>
                <a:latin typeface="Courier New" panose="02070309020205020404" pitchFamily="49" charset="0"/>
                <a:cs typeface="Courier New" panose="02070309020205020404" pitchFamily="49" charset="0"/>
              </a:rPr>
              <a:t>(0);</a:t>
            </a:r>
          </a:p>
        </p:txBody>
      </p:sp>
    </p:spTree>
    <p:extLst>
      <p:ext uri="{BB962C8B-B14F-4D97-AF65-F5344CB8AC3E}">
        <p14:creationId xmlns:p14="http://schemas.microsoft.com/office/powerpoint/2010/main" val="1245771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F0DD94-A083-DE42-B313-80C951581286}"/>
              </a:ext>
            </a:extLst>
          </p:cNvPr>
          <p:cNvSpPr/>
          <p:nvPr/>
        </p:nvSpPr>
        <p:spPr>
          <a:xfrm>
            <a:off x="5567361" y="644202"/>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5CB8D5B-681F-2B44-84EB-6F73FA3EDE2F}"/>
              </a:ext>
            </a:extLst>
          </p:cNvPr>
          <p:cNvSpPr/>
          <p:nvPr/>
        </p:nvSpPr>
        <p:spPr>
          <a:xfrm>
            <a:off x="2652713" y="4607718"/>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4E912AC-ABA8-5B41-8D40-1CA602C5DC0D}"/>
              </a:ext>
            </a:extLst>
          </p:cNvPr>
          <p:cNvSpPr/>
          <p:nvPr/>
        </p:nvSpPr>
        <p:spPr>
          <a:xfrm>
            <a:off x="8482012" y="4607718"/>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75A54E5-E428-904A-8F36-3379D2074189}"/>
              </a:ext>
            </a:extLst>
          </p:cNvPr>
          <p:cNvGrpSpPr/>
          <p:nvPr/>
        </p:nvGrpSpPr>
        <p:grpSpPr>
          <a:xfrm>
            <a:off x="5378747" y="2733154"/>
            <a:ext cx="1434502" cy="1391691"/>
            <a:chOff x="5378748" y="2754560"/>
            <a:chExt cx="1434502" cy="1391691"/>
          </a:xfrm>
        </p:grpSpPr>
        <p:pic>
          <p:nvPicPr>
            <p:cNvPr id="10" name="Picture 9">
              <a:extLst>
                <a:ext uri="{FF2B5EF4-FFF2-40B4-BE49-F238E27FC236}">
                  <a16:creationId xmlns:a16="http://schemas.microsoft.com/office/drawing/2014/main" id="{B881AC8C-DA38-3F4F-8178-55E6324B295E}"/>
                </a:ext>
              </a:extLst>
            </p:cNvPr>
            <p:cNvPicPr>
              <a:picLocks noChangeAspect="1"/>
            </p:cNvPicPr>
            <p:nvPr/>
          </p:nvPicPr>
          <p:blipFill rotWithShape="1">
            <a:blip r:embed="rId2"/>
            <a:srcRect l="23340" r="23487"/>
            <a:stretch/>
          </p:blipFill>
          <p:spPr>
            <a:xfrm>
              <a:off x="5378748" y="2754560"/>
              <a:ext cx="717252" cy="1348880"/>
            </a:xfrm>
            <a:prstGeom prst="rect">
              <a:avLst/>
            </a:prstGeom>
          </p:spPr>
        </p:pic>
        <p:pic>
          <p:nvPicPr>
            <p:cNvPr id="13" name="Picture 12">
              <a:extLst>
                <a:ext uri="{FF2B5EF4-FFF2-40B4-BE49-F238E27FC236}">
                  <a16:creationId xmlns:a16="http://schemas.microsoft.com/office/drawing/2014/main" id="{FFC33067-FD19-A246-83F9-4E18DF9120DE}"/>
                </a:ext>
              </a:extLst>
            </p:cNvPr>
            <p:cNvPicPr>
              <a:picLocks noChangeAspect="1"/>
            </p:cNvPicPr>
            <p:nvPr/>
          </p:nvPicPr>
          <p:blipFill>
            <a:blip r:embed="rId3"/>
            <a:stretch>
              <a:fillRect/>
            </a:stretch>
          </p:blipFill>
          <p:spPr>
            <a:xfrm>
              <a:off x="6095999" y="3429000"/>
              <a:ext cx="717251" cy="717251"/>
            </a:xfrm>
            <a:prstGeom prst="rect">
              <a:avLst/>
            </a:prstGeom>
          </p:spPr>
        </p:pic>
      </p:grpSp>
      <p:cxnSp>
        <p:nvCxnSpPr>
          <p:cNvPr id="16" name="Straight Arrow Connector 15">
            <a:extLst>
              <a:ext uri="{FF2B5EF4-FFF2-40B4-BE49-F238E27FC236}">
                <a16:creationId xmlns:a16="http://schemas.microsoft.com/office/drawing/2014/main" id="{39EFECA7-887C-7340-ADEF-0FC21F5832EE}"/>
              </a:ext>
            </a:extLst>
          </p:cNvPr>
          <p:cNvCxnSpPr>
            <a:cxnSpLocks/>
          </p:cNvCxnSpPr>
          <p:nvPr/>
        </p:nvCxnSpPr>
        <p:spPr>
          <a:xfrm flipV="1">
            <a:off x="3709988" y="3914976"/>
            <a:ext cx="1447795" cy="6927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6146790-1025-3445-B8EE-AF542961A76B}"/>
              </a:ext>
            </a:extLst>
          </p:cNvPr>
          <p:cNvCxnSpPr/>
          <p:nvPr/>
        </p:nvCxnSpPr>
        <p:spPr>
          <a:xfrm>
            <a:off x="6095998" y="1857375"/>
            <a:ext cx="0" cy="685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37458A6-FBB8-0942-92BF-E14EC6B84079}"/>
              </a:ext>
            </a:extLst>
          </p:cNvPr>
          <p:cNvCxnSpPr>
            <a:cxnSpLocks/>
          </p:cNvCxnSpPr>
          <p:nvPr/>
        </p:nvCxnSpPr>
        <p:spPr>
          <a:xfrm flipH="1" flipV="1">
            <a:off x="7034213" y="3914976"/>
            <a:ext cx="1338262" cy="841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CA3DFF64-AEC1-2546-A33E-12ACDDC1A1A3}"/>
              </a:ext>
            </a:extLst>
          </p:cNvPr>
          <p:cNvSpPr/>
          <p:nvPr/>
        </p:nvSpPr>
        <p:spPr>
          <a:xfrm>
            <a:off x="2907998" y="152876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A0DCEC19-B003-7C44-AAA5-12F98609401C}"/>
              </a:ext>
            </a:extLst>
          </p:cNvPr>
          <p:cNvCxnSpPr>
            <a:cxnSpLocks/>
          </p:cNvCxnSpPr>
          <p:nvPr/>
        </p:nvCxnSpPr>
        <p:spPr>
          <a:xfrm>
            <a:off x="4205287" y="2390254"/>
            <a:ext cx="952496" cy="4672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193BAD39-81E8-9847-8895-E356B3FCFFCF}"/>
              </a:ext>
            </a:extLst>
          </p:cNvPr>
          <p:cNvSpPr/>
          <p:nvPr/>
        </p:nvSpPr>
        <p:spPr>
          <a:xfrm>
            <a:off x="5567361" y="5333852"/>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D472338F-7748-4648-9ED7-B62067199A9F}"/>
              </a:ext>
            </a:extLst>
          </p:cNvPr>
          <p:cNvCxnSpPr>
            <a:cxnSpLocks/>
          </p:cNvCxnSpPr>
          <p:nvPr/>
        </p:nvCxnSpPr>
        <p:spPr>
          <a:xfrm flipV="1">
            <a:off x="6095998" y="4323606"/>
            <a:ext cx="0" cy="811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6684DDDC-1F79-4942-B954-24CF777BB500}"/>
              </a:ext>
            </a:extLst>
          </p:cNvPr>
          <p:cNvSpPr/>
          <p:nvPr/>
        </p:nvSpPr>
        <p:spPr>
          <a:xfrm>
            <a:off x="8482012" y="152876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C08A68F2-99A5-EE4C-B7F6-4603C993C78F}"/>
              </a:ext>
            </a:extLst>
          </p:cNvPr>
          <p:cNvCxnSpPr>
            <a:cxnSpLocks/>
          </p:cNvCxnSpPr>
          <p:nvPr/>
        </p:nvCxnSpPr>
        <p:spPr>
          <a:xfrm flipH="1">
            <a:off x="6981826" y="2390254"/>
            <a:ext cx="1276349" cy="596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951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23" grpId="0" animBg="1"/>
      <p:bldP spid="26"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F0DD94-A083-DE42-B313-80C951581286}"/>
              </a:ext>
            </a:extLst>
          </p:cNvPr>
          <p:cNvSpPr/>
          <p:nvPr/>
        </p:nvSpPr>
        <p:spPr>
          <a:xfrm>
            <a:off x="2157413" y="1585913"/>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6AE7A65-90B6-2440-BC1E-A4354C31F568}"/>
              </a:ext>
            </a:extLst>
          </p:cNvPr>
          <p:cNvSpPr/>
          <p:nvPr/>
        </p:nvSpPr>
        <p:spPr>
          <a:xfrm>
            <a:off x="3338512" y="4017169"/>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E20FE20-97F4-D04C-BEA5-E6EA85CA1B86}"/>
              </a:ext>
            </a:extLst>
          </p:cNvPr>
          <p:cNvSpPr/>
          <p:nvPr/>
        </p:nvSpPr>
        <p:spPr>
          <a:xfrm>
            <a:off x="4581525" y="1585913"/>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358641-B988-2142-8BD7-C9530575D1B1}"/>
              </a:ext>
            </a:extLst>
          </p:cNvPr>
          <p:cNvSpPr/>
          <p:nvPr/>
        </p:nvSpPr>
        <p:spPr>
          <a:xfrm flipV="1">
            <a:off x="5924551" y="4017169"/>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086843-A08D-174F-8287-FBB2C0237766}"/>
              </a:ext>
            </a:extLst>
          </p:cNvPr>
          <p:cNvSpPr/>
          <p:nvPr/>
        </p:nvSpPr>
        <p:spPr>
          <a:xfrm flipV="1">
            <a:off x="7105650" y="1585913"/>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CE9F7D-8C00-2944-8632-C9C671F81F85}"/>
              </a:ext>
            </a:extLst>
          </p:cNvPr>
          <p:cNvSpPr/>
          <p:nvPr/>
        </p:nvSpPr>
        <p:spPr>
          <a:xfrm flipV="1">
            <a:off x="8348663" y="4017169"/>
            <a:ext cx="1057275" cy="101441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6FEEF018-264C-854A-94F0-035BEEB9355F}"/>
              </a:ext>
            </a:extLst>
          </p:cNvPr>
          <p:cNvGraphicFramePr>
            <a:graphicFrameLocks noGrp="1"/>
          </p:cNvGraphicFramePr>
          <p:nvPr>
            <p:extLst>
              <p:ext uri="{D42A27DB-BD31-4B8C-83A1-F6EECF244321}">
                <p14:modId xmlns:p14="http://schemas.microsoft.com/office/powerpoint/2010/main" val="3730023724"/>
              </p:ext>
            </p:extLst>
          </p:nvPr>
        </p:nvGraphicFramePr>
        <p:xfrm>
          <a:off x="9405938"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4" name="Table 13">
            <a:extLst>
              <a:ext uri="{FF2B5EF4-FFF2-40B4-BE49-F238E27FC236}">
                <a16:creationId xmlns:a16="http://schemas.microsoft.com/office/drawing/2014/main" id="{E74BB16D-D433-F740-B4E2-3A359B4D09F5}"/>
              </a:ext>
            </a:extLst>
          </p:cNvPr>
          <p:cNvGraphicFramePr>
            <a:graphicFrameLocks noGrp="1"/>
          </p:cNvGraphicFramePr>
          <p:nvPr>
            <p:extLst>
              <p:ext uri="{D42A27DB-BD31-4B8C-83A1-F6EECF244321}">
                <p14:modId xmlns:p14="http://schemas.microsoft.com/office/powerpoint/2010/main" val="4065548039"/>
              </p:ext>
            </p:extLst>
          </p:nvPr>
        </p:nvGraphicFramePr>
        <p:xfrm>
          <a:off x="6945312"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5" name="Table 14">
            <a:extLst>
              <a:ext uri="{FF2B5EF4-FFF2-40B4-BE49-F238E27FC236}">
                <a16:creationId xmlns:a16="http://schemas.microsoft.com/office/drawing/2014/main" id="{4EFF988B-C1C4-604D-B418-EBF15314CB48}"/>
              </a:ext>
            </a:extLst>
          </p:cNvPr>
          <p:cNvGraphicFramePr>
            <a:graphicFrameLocks noGrp="1"/>
          </p:cNvGraphicFramePr>
          <p:nvPr>
            <p:extLst>
              <p:ext uri="{D42A27DB-BD31-4B8C-83A1-F6EECF244321}">
                <p14:modId xmlns:p14="http://schemas.microsoft.com/office/powerpoint/2010/main" val="3857543208"/>
              </p:ext>
            </p:extLst>
          </p:nvPr>
        </p:nvGraphicFramePr>
        <p:xfrm>
          <a:off x="4395787" y="4665821"/>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6" name="Table 15">
            <a:extLst>
              <a:ext uri="{FF2B5EF4-FFF2-40B4-BE49-F238E27FC236}">
                <a16:creationId xmlns:a16="http://schemas.microsoft.com/office/drawing/2014/main" id="{4284CA43-247C-C04E-B126-905584A80A55}"/>
              </a:ext>
            </a:extLst>
          </p:cNvPr>
          <p:cNvGraphicFramePr>
            <a:graphicFrameLocks noGrp="1"/>
          </p:cNvGraphicFramePr>
          <p:nvPr>
            <p:extLst>
              <p:ext uri="{D42A27DB-BD31-4B8C-83A1-F6EECF244321}">
                <p14:modId xmlns:p14="http://schemas.microsoft.com/office/powerpoint/2010/main" val="859946346"/>
              </p:ext>
            </p:extLst>
          </p:nvPr>
        </p:nvGraphicFramePr>
        <p:xfrm>
          <a:off x="3232943" y="2185537"/>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7" name="Table 16">
            <a:extLst>
              <a:ext uri="{FF2B5EF4-FFF2-40B4-BE49-F238E27FC236}">
                <a16:creationId xmlns:a16="http://schemas.microsoft.com/office/drawing/2014/main" id="{83632BA3-351F-8341-A2DD-1BA640537B0B}"/>
              </a:ext>
            </a:extLst>
          </p:cNvPr>
          <p:cNvGraphicFramePr>
            <a:graphicFrameLocks noGrp="1"/>
          </p:cNvGraphicFramePr>
          <p:nvPr>
            <p:extLst>
              <p:ext uri="{D42A27DB-BD31-4B8C-83A1-F6EECF244321}">
                <p14:modId xmlns:p14="http://schemas.microsoft.com/office/powerpoint/2010/main" val="1885829171"/>
              </p:ext>
            </p:extLst>
          </p:nvPr>
        </p:nvGraphicFramePr>
        <p:xfrm>
          <a:off x="5657055" y="2234565"/>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8" name="Table 17">
            <a:extLst>
              <a:ext uri="{FF2B5EF4-FFF2-40B4-BE49-F238E27FC236}">
                <a16:creationId xmlns:a16="http://schemas.microsoft.com/office/drawing/2014/main" id="{ABA6CDA6-D7A4-7F4E-BE9C-834447B7296B}"/>
              </a:ext>
            </a:extLst>
          </p:cNvPr>
          <p:cNvGraphicFramePr>
            <a:graphicFrameLocks noGrp="1"/>
          </p:cNvGraphicFramePr>
          <p:nvPr>
            <p:extLst>
              <p:ext uri="{D42A27DB-BD31-4B8C-83A1-F6EECF244321}">
                <p14:modId xmlns:p14="http://schemas.microsoft.com/office/powerpoint/2010/main" val="136308203"/>
              </p:ext>
            </p:extLst>
          </p:nvPr>
        </p:nvGraphicFramePr>
        <p:xfrm>
          <a:off x="8237537" y="2210328"/>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cxnSp>
        <p:nvCxnSpPr>
          <p:cNvPr id="20" name="Straight Connector 19">
            <a:extLst>
              <a:ext uri="{FF2B5EF4-FFF2-40B4-BE49-F238E27FC236}">
                <a16:creationId xmlns:a16="http://schemas.microsoft.com/office/drawing/2014/main" id="{F5B0B132-6C55-3343-AC28-526619CF8C23}"/>
              </a:ext>
            </a:extLst>
          </p:cNvPr>
          <p:cNvCxnSpPr/>
          <p:nvPr/>
        </p:nvCxnSpPr>
        <p:spPr>
          <a:xfrm>
            <a:off x="2786063" y="2700338"/>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2640D23B-489B-E042-9045-0023F0CE3239}"/>
              </a:ext>
            </a:extLst>
          </p:cNvPr>
          <p:cNvCxnSpPr>
            <a:endCxn id="4" idx="2"/>
          </p:cNvCxnSpPr>
          <p:nvPr/>
        </p:nvCxnSpPr>
        <p:spPr>
          <a:xfrm>
            <a:off x="3338512" y="2093119"/>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D4F46FB-8456-3444-8A26-444880AEAE38}"/>
              </a:ext>
            </a:extLst>
          </p:cNvPr>
          <p:cNvCxnSpPr/>
          <p:nvPr/>
        </p:nvCxnSpPr>
        <p:spPr>
          <a:xfrm>
            <a:off x="5738813" y="2095500"/>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5935BEF-C04F-2A46-9B48-F11B9202DD54}"/>
              </a:ext>
            </a:extLst>
          </p:cNvPr>
          <p:cNvCxnSpPr/>
          <p:nvPr/>
        </p:nvCxnSpPr>
        <p:spPr>
          <a:xfrm>
            <a:off x="4554537"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DE8CBC8-D246-A746-9952-F851C91D90C3}"/>
              </a:ext>
            </a:extLst>
          </p:cNvPr>
          <p:cNvCxnSpPr/>
          <p:nvPr/>
        </p:nvCxnSpPr>
        <p:spPr>
          <a:xfrm>
            <a:off x="7062786"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DBE5094-5A0A-4846-8EDB-5040453FB444}"/>
              </a:ext>
            </a:extLst>
          </p:cNvPr>
          <p:cNvCxnSpPr/>
          <p:nvPr/>
        </p:nvCxnSpPr>
        <p:spPr>
          <a:xfrm>
            <a:off x="5338763" y="2646459"/>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F64482E6-D51F-9345-A038-B67FE4E077B0}"/>
              </a:ext>
            </a:extLst>
          </p:cNvPr>
          <p:cNvCxnSpPr/>
          <p:nvPr/>
        </p:nvCxnSpPr>
        <p:spPr>
          <a:xfrm>
            <a:off x="7881143" y="2649353"/>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1F5DF4A0-69DB-EE45-8B62-605C043626AB}"/>
              </a:ext>
            </a:extLst>
          </p:cNvPr>
          <p:cNvCxnSpPr>
            <a:cxnSpLocks/>
          </p:cNvCxnSpPr>
          <p:nvPr/>
        </p:nvCxnSpPr>
        <p:spPr>
          <a:xfrm flipH="1">
            <a:off x="4067573" y="2609124"/>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9BC9038-00AC-064F-A859-D6664DA24C9F}"/>
              </a:ext>
            </a:extLst>
          </p:cNvPr>
          <p:cNvCxnSpPr>
            <a:cxnSpLocks/>
          </p:cNvCxnSpPr>
          <p:nvPr/>
        </p:nvCxnSpPr>
        <p:spPr>
          <a:xfrm flipH="1">
            <a:off x="6747274" y="2646459"/>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3234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graphicFrame>
        <p:nvGraphicFramePr>
          <p:cNvPr id="33" name="Table 32">
            <a:extLst>
              <a:ext uri="{FF2B5EF4-FFF2-40B4-BE49-F238E27FC236}">
                <a16:creationId xmlns:a16="http://schemas.microsoft.com/office/drawing/2014/main" id="{5653C330-B01C-0F4B-A0CA-FC22EAF782CD}"/>
              </a:ext>
            </a:extLst>
          </p:cNvPr>
          <p:cNvGraphicFramePr>
            <a:graphicFrameLocks noGrp="1"/>
          </p:cNvGraphicFramePr>
          <p:nvPr>
            <p:extLst>
              <p:ext uri="{D42A27DB-BD31-4B8C-83A1-F6EECF244321}">
                <p14:modId xmlns:p14="http://schemas.microsoft.com/office/powerpoint/2010/main" val="2698485456"/>
              </p:ext>
            </p:extLst>
          </p:nvPr>
        </p:nvGraphicFramePr>
        <p:xfrm>
          <a:off x="2602703" y="1277778"/>
          <a:ext cx="2905128" cy="1077754"/>
        </p:xfrm>
        <a:graphic>
          <a:graphicData uri="http://schemas.openxmlformats.org/drawingml/2006/table">
            <a:tbl>
              <a:tblPr firstRow="1" bandRow="1">
                <a:tableStyleId>{5C22544A-7EE6-4342-B048-85BDC9FD1C3A}</a:tableStyleId>
              </a:tblPr>
              <a:tblGrid>
                <a:gridCol w="726282">
                  <a:extLst>
                    <a:ext uri="{9D8B030D-6E8A-4147-A177-3AD203B41FA5}">
                      <a16:colId xmlns:a16="http://schemas.microsoft.com/office/drawing/2014/main" val="956117823"/>
                    </a:ext>
                  </a:extLst>
                </a:gridCol>
                <a:gridCol w="726282">
                  <a:extLst>
                    <a:ext uri="{9D8B030D-6E8A-4147-A177-3AD203B41FA5}">
                      <a16:colId xmlns:a16="http://schemas.microsoft.com/office/drawing/2014/main" val="2984346682"/>
                    </a:ext>
                  </a:extLst>
                </a:gridCol>
                <a:gridCol w="726282">
                  <a:extLst>
                    <a:ext uri="{9D8B030D-6E8A-4147-A177-3AD203B41FA5}">
                      <a16:colId xmlns:a16="http://schemas.microsoft.com/office/drawing/2014/main" val="2168140517"/>
                    </a:ext>
                  </a:extLst>
                </a:gridCol>
                <a:gridCol w="726282">
                  <a:extLst>
                    <a:ext uri="{9D8B030D-6E8A-4147-A177-3AD203B41FA5}">
                      <a16:colId xmlns:a16="http://schemas.microsoft.com/office/drawing/2014/main" val="1089604840"/>
                    </a:ext>
                  </a:extLst>
                </a:gridCol>
              </a:tblGrid>
              <a:tr h="1077754">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sp>
        <p:nvSpPr>
          <p:cNvPr id="34" name="Triangle 33">
            <a:extLst>
              <a:ext uri="{FF2B5EF4-FFF2-40B4-BE49-F238E27FC236}">
                <a16:creationId xmlns:a16="http://schemas.microsoft.com/office/drawing/2014/main" id="{6DE37163-2732-C845-B30A-28E0FB061229}"/>
              </a:ext>
            </a:extLst>
          </p:cNvPr>
          <p:cNvSpPr/>
          <p:nvPr/>
        </p:nvSpPr>
        <p:spPr>
          <a:xfrm rot="10800000">
            <a:off x="2802730" y="2450305"/>
            <a:ext cx="257175" cy="242888"/>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80C6AC0-B6BE-7D4B-A091-186321B901BC}"/>
              </a:ext>
            </a:extLst>
          </p:cNvPr>
          <p:cNvSpPr/>
          <p:nvPr/>
        </p:nvSpPr>
        <p:spPr>
          <a:xfrm>
            <a:off x="1783555" y="3030856"/>
            <a:ext cx="2271712" cy="29432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dirty="0"/>
              <a:t>BLOCK 0</a:t>
            </a:r>
          </a:p>
          <a:p>
            <a:endParaRPr lang="en-US" dirty="0"/>
          </a:p>
          <a:p>
            <a:r>
              <a:rPr lang="en-US" dirty="0"/>
              <a:t>Transaction</a:t>
            </a:r>
          </a:p>
        </p:txBody>
      </p:sp>
      <p:sp>
        <p:nvSpPr>
          <p:cNvPr id="37" name="Rectangle 36">
            <a:extLst>
              <a:ext uri="{FF2B5EF4-FFF2-40B4-BE49-F238E27FC236}">
                <a16:creationId xmlns:a16="http://schemas.microsoft.com/office/drawing/2014/main" id="{AD1AC3C2-E150-CE42-BB16-F05C19A2D8C8}"/>
              </a:ext>
            </a:extLst>
          </p:cNvPr>
          <p:cNvSpPr/>
          <p:nvPr/>
        </p:nvSpPr>
        <p:spPr>
          <a:xfrm>
            <a:off x="9163060" y="3030856"/>
            <a:ext cx="2271712" cy="29432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dirty="0"/>
              <a:t>BLOCK 2</a:t>
            </a:r>
          </a:p>
          <a:p>
            <a:endParaRPr lang="en-US" dirty="0"/>
          </a:p>
          <a:p>
            <a:r>
              <a:rPr lang="en-US" dirty="0"/>
              <a:t>Transaction</a:t>
            </a:r>
          </a:p>
          <a:p>
            <a:endParaRPr lang="en-US" dirty="0"/>
          </a:p>
          <a:p>
            <a:r>
              <a:rPr lang="en-US" dirty="0"/>
              <a:t>Hash(Block 1)</a:t>
            </a:r>
          </a:p>
        </p:txBody>
      </p:sp>
      <p:cxnSp>
        <p:nvCxnSpPr>
          <p:cNvPr id="42" name="Curved Connector 41">
            <a:extLst>
              <a:ext uri="{FF2B5EF4-FFF2-40B4-BE49-F238E27FC236}">
                <a16:creationId xmlns:a16="http://schemas.microsoft.com/office/drawing/2014/main" id="{40C39A39-46D0-C34B-8777-A394CBAD4380}"/>
              </a:ext>
            </a:extLst>
          </p:cNvPr>
          <p:cNvCxnSpPr/>
          <p:nvPr/>
        </p:nvCxnSpPr>
        <p:spPr>
          <a:xfrm rot="10800000" flipV="1">
            <a:off x="4055267" y="3665700"/>
            <a:ext cx="1418040" cy="108585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A9B8248F-7640-DD43-B326-C0DCC98CE210}"/>
              </a:ext>
            </a:extLst>
          </p:cNvPr>
          <p:cNvCxnSpPr/>
          <p:nvPr/>
        </p:nvCxnSpPr>
        <p:spPr>
          <a:xfrm rot="10800000" flipV="1">
            <a:off x="7745019" y="3665700"/>
            <a:ext cx="1418040" cy="1085850"/>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E0C4E8DB-9A63-7F4F-BE6E-1436CA787AF3}"/>
              </a:ext>
            </a:extLst>
          </p:cNvPr>
          <p:cNvSpPr/>
          <p:nvPr/>
        </p:nvSpPr>
        <p:spPr>
          <a:xfrm>
            <a:off x="5473307" y="3030856"/>
            <a:ext cx="2271712" cy="29432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dirty="0"/>
              <a:t>BLOCK 1</a:t>
            </a:r>
          </a:p>
          <a:p>
            <a:endParaRPr lang="en-US" dirty="0"/>
          </a:p>
          <a:p>
            <a:r>
              <a:rPr lang="en-US" dirty="0"/>
              <a:t>Transaction</a:t>
            </a:r>
          </a:p>
        </p:txBody>
      </p:sp>
      <p:sp>
        <p:nvSpPr>
          <p:cNvPr id="36" name="Rectangle 35">
            <a:extLst>
              <a:ext uri="{FF2B5EF4-FFF2-40B4-BE49-F238E27FC236}">
                <a16:creationId xmlns:a16="http://schemas.microsoft.com/office/drawing/2014/main" id="{781075F4-473A-7548-971E-60FF31C6D5FC}"/>
              </a:ext>
            </a:extLst>
          </p:cNvPr>
          <p:cNvSpPr/>
          <p:nvPr/>
        </p:nvSpPr>
        <p:spPr>
          <a:xfrm>
            <a:off x="5473306" y="3030856"/>
            <a:ext cx="2271712" cy="2943225"/>
          </a:xfrm>
          <a:prstGeom prst="rect">
            <a:avLst/>
          </a:prstGeom>
        </p:spPr>
        <p:style>
          <a:lnRef idx="2">
            <a:schemeClr val="dk1"/>
          </a:lnRef>
          <a:fillRef idx="1">
            <a:schemeClr val="lt1"/>
          </a:fillRef>
          <a:effectRef idx="0">
            <a:schemeClr val="dk1"/>
          </a:effectRef>
          <a:fontRef idx="minor">
            <a:schemeClr val="dk1"/>
          </a:fontRef>
        </p:style>
        <p:txBody>
          <a:bodyPr rtlCol="0" anchor="t"/>
          <a:lstStyle/>
          <a:p>
            <a:r>
              <a:rPr lang="en-US" dirty="0"/>
              <a:t>BLOCK 1</a:t>
            </a:r>
          </a:p>
          <a:p>
            <a:endParaRPr lang="en-US" dirty="0"/>
          </a:p>
          <a:p>
            <a:r>
              <a:rPr lang="en-US" dirty="0"/>
              <a:t>Transaction</a:t>
            </a:r>
          </a:p>
          <a:p>
            <a:endParaRPr lang="en-US" dirty="0"/>
          </a:p>
          <a:p>
            <a:r>
              <a:rPr lang="en-US" dirty="0"/>
              <a:t>Hash(Block 0)</a:t>
            </a:r>
          </a:p>
        </p:txBody>
      </p:sp>
      <p:sp>
        <p:nvSpPr>
          <p:cNvPr id="45" name="Oval 44">
            <a:extLst>
              <a:ext uri="{FF2B5EF4-FFF2-40B4-BE49-F238E27FC236}">
                <a16:creationId xmlns:a16="http://schemas.microsoft.com/office/drawing/2014/main" id="{8E9C2F42-0B61-EF4A-A5F5-5D21773681EF}"/>
              </a:ext>
            </a:extLst>
          </p:cNvPr>
          <p:cNvSpPr/>
          <p:nvPr/>
        </p:nvSpPr>
        <p:spPr>
          <a:xfrm>
            <a:off x="214313" y="214313"/>
            <a:ext cx="2128837" cy="213502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8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F0DD94-A083-DE42-B313-80C951581286}"/>
              </a:ext>
            </a:extLst>
          </p:cNvPr>
          <p:cNvSpPr/>
          <p:nvPr/>
        </p:nvSpPr>
        <p:spPr>
          <a:xfrm>
            <a:off x="2157413" y="1585913"/>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6AE7A65-90B6-2440-BC1E-A4354C31F568}"/>
              </a:ext>
            </a:extLst>
          </p:cNvPr>
          <p:cNvSpPr/>
          <p:nvPr/>
        </p:nvSpPr>
        <p:spPr>
          <a:xfrm>
            <a:off x="3338512" y="4017169"/>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E20FE20-97F4-D04C-BEA5-E6EA85CA1B86}"/>
              </a:ext>
            </a:extLst>
          </p:cNvPr>
          <p:cNvSpPr/>
          <p:nvPr/>
        </p:nvSpPr>
        <p:spPr>
          <a:xfrm>
            <a:off x="4581525" y="1585913"/>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358641-B988-2142-8BD7-C9530575D1B1}"/>
              </a:ext>
            </a:extLst>
          </p:cNvPr>
          <p:cNvSpPr/>
          <p:nvPr/>
        </p:nvSpPr>
        <p:spPr>
          <a:xfrm flipV="1">
            <a:off x="5924551" y="4017169"/>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086843-A08D-174F-8287-FBB2C0237766}"/>
              </a:ext>
            </a:extLst>
          </p:cNvPr>
          <p:cNvSpPr/>
          <p:nvPr/>
        </p:nvSpPr>
        <p:spPr>
          <a:xfrm flipV="1">
            <a:off x="7105650" y="1585913"/>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CE9F7D-8C00-2944-8632-C9C671F81F85}"/>
              </a:ext>
            </a:extLst>
          </p:cNvPr>
          <p:cNvSpPr/>
          <p:nvPr/>
        </p:nvSpPr>
        <p:spPr>
          <a:xfrm flipV="1">
            <a:off x="8348663" y="4017169"/>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6FEEF018-264C-854A-94F0-035BEEB9355F}"/>
              </a:ext>
            </a:extLst>
          </p:cNvPr>
          <p:cNvGraphicFramePr>
            <a:graphicFrameLocks noGrp="1"/>
          </p:cNvGraphicFramePr>
          <p:nvPr/>
        </p:nvGraphicFramePr>
        <p:xfrm>
          <a:off x="9405938"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4" name="Table 13">
            <a:extLst>
              <a:ext uri="{FF2B5EF4-FFF2-40B4-BE49-F238E27FC236}">
                <a16:creationId xmlns:a16="http://schemas.microsoft.com/office/drawing/2014/main" id="{E74BB16D-D433-F740-B4E2-3A359B4D09F5}"/>
              </a:ext>
            </a:extLst>
          </p:cNvPr>
          <p:cNvGraphicFramePr>
            <a:graphicFrameLocks noGrp="1"/>
          </p:cNvGraphicFramePr>
          <p:nvPr/>
        </p:nvGraphicFramePr>
        <p:xfrm>
          <a:off x="6945312"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5" name="Table 14">
            <a:extLst>
              <a:ext uri="{FF2B5EF4-FFF2-40B4-BE49-F238E27FC236}">
                <a16:creationId xmlns:a16="http://schemas.microsoft.com/office/drawing/2014/main" id="{4EFF988B-C1C4-604D-B418-EBF15314CB48}"/>
              </a:ext>
            </a:extLst>
          </p:cNvPr>
          <p:cNvGraphicFramePr>
            <a:graphicFrameLocks noGrp="1"/>
          </p:cNvGraphicFramePr>
          <p:nvPr/>
        </p:nvGraphicFramePr>
        <p:xfrm>
          <a:off x="4395787" y="4665821"/>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6" name="Table 15">
            <a:extLst>
              <a:ext uri="{FF2B5EF4-FFF2-40B4-BE49-F238E27FC236}">
                <a16:creationId xmlns:a16="http://schemas.microsoft.com/office/drawing/2014/main" id="{4284CA43-247C-C04E-B126-905584A80A55}"/>
              </a:ext>
            </a:extLst>
          </p:cNvPr>
          <p:cNvGraphicFramePr>
            <a:graphicFrameLocks noGrp="1"/>
          </p:cNvGraphicFramePr>
          <p:nvPr/>
        </p:nvGraphicFramePr>
        <p:xfrm>
          <a:off x="3232943" y="2185537"/>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7" name="Table 16">
            <a:extLst>
              <a:ext uri="{FF2B5EF4-FFF2-40B4-BE49-F238E27FC236}">
                <a16:creationId xmlns:a16="http://schemas.microsoft.com/office/drawing/2014/main" id="{83632BA3-351F-8341-A2DD-1BA640537B0B}"/>
              </a:ext>
            </a:extLst>
          </p:cNvPr>
          <p:cNvGraphicFramePr>
            <a:graphicFrameLocks noGrp="1"/>
          </p:cNvGraphicFramePr>
          <p:nvPr/>
        </p:nvGraphicFramePr>
        <p:xfrm>
          <a:off x="5657055" y="2234565"/>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8" name="Table 17">
            <a:extLst>
              <a:ext uri="{FF2B5EF4-FFF2-40B4-BE49-F238E27FC236}">
                <a16:creationId xmlns:a16="http://schemas.microsoft.com/office/drawing/2014/main" id="{ABA6CDA6-D7A4-7F4E-BE9C-834447B7296B}"/>
              </a:ext>
            </a:extLst>
          </p:cNvPr>
          <p:cNvGraphicFramePr>
            <a:graphicFrameLocks noGrp="1"/>
          </p:cNvGraphicFramePr>
          <p:nvPr/>
        </p:nvGraphicFramePr>
        <p:xfrm>
          <a:off x="8237537" y="2210328"/>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cxnSp>
        <p:nvCxnSpPr>
          <p:cNvPr id="20" name="Straight Connector 19">
            <a:extLst>
              <a:ext uri="{FF2B5EF4-FFF2-40B4-BE49-F238E27FC236}">
                <a16:creationId xmlns:a16="http://schemas.microsoft.com/office/drawing/2014/main" id="{F5B0B132-6C55-3343-AC28-526619CF8C23}"/>
              </a:ext>
            </a:extLst>
          </p:cNvPr>
          <p:cNvCxnSpPr/>
          <p:nvPr/>
        </p:nvCxnSpPr>
        <p:spPr>
          <a:xfrm>
            <a:off x="2786063" y="2700338"/>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2640D23B-489B-E042-9045-0023F0CE3239}"/>
              </a:ext>
            </a:extLst>
          </p:cNvPr>
          <p:cNvCxnSpPr>
            <a:endCxn id="4" idx="2"/>
          </p:cNvCxnSpPr>
          <p:nvPr/>
        </p:nvCxnSpPr>
        <p:spPr>
          <a:xfrm>
            <a:off x="3338512" y="2093119"/>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D4F46FB-8456-3444-8A26-444880AEAE38}"/>
              </a:ext>
            </a:extLst>
          </p:cNvPr>
          <p:cNvCxnSpPr/>
          <p:nvPr/>
        </p:nvCxnSpPr>
        <p:spPr>
          <a:xfrm>
            <a:off x="5738813" y="2095500"/>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5935BEF-C04F-2A46-9B48-F11B9202DD54}"/>
              </a:ext>
            </a:extLst>
          </p:cNvPr>
          <p:cNvCxnSpPr/>
          <p:nvPr/>
        </p:nvCxnSpPr>
        <p:spPr>
          <a:xfrm>
            <a:off x="4554537"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DE8CBC8-D246-A746-9952-F851C91D90C3}"/>
              </a:ext>
            </a:extLst>
          </p:cNvPr>
          <p:cNvCxnSpPr/>
          <p:nvPr/>
        </p:nvCxnSpPr>
        <p:spPr>
          <a:xfrm>
            <a:off x="7062786"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DBE5094-5A0A-4846-8EDB-5040453FB444}"/>
              </a:ext>
            </a:extLst>
          </p:cNvPr>
          <p:cNvCxnSpPr/>
          <p:nvPr/>
        </p:nvCxnSpPr>
        <p:spPr>
          <a:xfrm>
            <a:off x="5338763" y="2646459"/>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F64482E6-D51F-9345-A038-B67FE4E077B0}"/>
              </a:ext>
            </a:extLst>
          </p:cNvPr>
          <p:cNvCxnSpPr/>
          <p:nvPr/>
        </p:nvCxnSpPr>
        <p:spPr>
          <a:xfrm>
            <a:off x="7881143" y="2649353"/>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1F5DF4A0-69DB-EE45-8B62-605C043626AB}"/>
              </a:ext>
            </a:extLst>
          </p:cNvPr>
          <p:cNvCxnSpPr>
            <a:cxnSpLocks/>
          </p:cNvCxnSpPr>
          <p:nvPr/>
        </p:nvCxnSpPr>
        <p:spPr>
          <a:xfrm flipH="1">
            <a:off x="4067573" y="2609124"/>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9BC9038-00AC-064F-A859-D6664DA24C9F}"/>
              </a:ext>
            </a:extLst>
          </p:cNvPr>
          <p:cNvCxnSpPr>
            <a:cxnSpLocks/>
          </p:cNvCxnSpPr>
          <p:nvPr/>
        </p:nvCxnSpPr>
        <p:spPr>
          <a:xfrm flipH="1">
            <a:off x="6747274" y="2646459"/>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6F565372-9C05-5047-A10D-6F8B9A406B5E}"/>
              </a:ext>
            </a:extLst>
          </p:cNvPr>
          <p:cNvCxnSpPr/>
          <p:nvPr/>
        </p:nvCxnSpPr>
        <p:spPr>
          <a:xfrm flipV="1">
            <a:off x="2786063" y="4848701"/>
            <a:ext cx="552449" cy="380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4B56062-3335-974D-949E-2BED3ADA8432}"/>
              </a:ext>
            </a:extLst>
          </p:cNvPr>
          <p:cNvCxnSpPr>
            <a:cxnSpLocks/>
          </p:cNvCxnSpPr>
          <p:nvPr/>
        </p:nvCxnSpPr>
        <p:spPr>
          <a:xfrm flipV="1">
            <a:off x="4235650" y="2886076"/>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F5C4B9D-8E3D-D542-850C-D47210414AAC}"/>
              </a:ext>
            </a:extLst>
          </p:cNvPr>
          <p:cNvCxnSpPr>
            <a:cxnSpLocks/>
          </p:cNvCxnSpPr>
          <p:nvPr/>
        </p:nvCxnSpPr>
        <p:spPr>
          <a:xfrm flipV="1">
            <a:off x="4393902" y="4373847"/>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DC33599B-314E-B849-B63F-26A7816E0A20}"/>
              </a:ext>
            </a:extLst>
          </p:cNvPr>
          <p:cNvCxnSpPr>
            <a:cxnSpLocks/>
          </p:cNvCxnSpPr>
          <p:nvPr/>
        </p:nvCxnSpPr>
        <p:spPr>
          <a:xfrm flipH="1" flipV="1">
            <a:off x="2956322" y="2643714"/>
            <a:ext cx="759619" cy="13151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656408DF-C397-3540-ACD5-5743392C56F6}"/>
              </a:ext>
            </a:extLst>
          </p:cNvPr>
          <p:cNvCxnSpPr>
            <a:cxnSpLocks/>
          </p:cNvCxnSpPr>
          <p:nvPr/>
        </p:nvCxnSpPr>
        <p:spPr>
          <a:xfrm flipV="1">
            <a:off x="7062786" y="4435535"/>
            <a:ext cx="121840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F5AEE6B3-53AE-B048-86C0-6A14CF211C68}"/>
              </a:ext>
            </a:extLst>
          </p:cNvPr>
          <p:cNvCxnSpPr>
            <a:cxnSpLocks/>
          </p:cNvCxnSpPr>
          <p:nvPr/>
        </p:nvCxnSpPr>
        <p:spPr>
          <a:xfrm flipV="1">
            <a:off x="6884099" y="2866042"/>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41" name="Picture 40">
            <a:extLst>
              <a:ext uri="{FF2B5EF4-FFF2-40B4-BE49-F238E27FC236}">
                <a16:creationId xmlns:a16="http://schemas.microsoft.com/office/drawing/2014/main" id="{4C076873-0607-8843-ACEF-804478807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66" y="3958830"/>
            <a:ext cx="2456077" cy="2456077"/>
          </a:xfrm>
          <a:prstGeom prst="rect">
            <a:avLst/>
          </a:prstGeom>
        </p:spPr>
      </p:pic>
      <p:sp>
        <p:nvSpPr>
          <p:cNvPr id="42" name="TextBox 41">
            <a:extLst>
              <a:ext uri="{FF2B5EF4-FFF2-40B4-BE49-F238E27FC236}">
                <a16:creationId xmlns:a16="http://schemas.microsoft.com/office/drawing/2014/main" id="{6C387C8D-D3AB-0940-B45D-5E5B83EE2BE5}"/>
              </a:ext>
            </a:extLst>
          </p:cNvPr>
          <p:cNvSpPr txBox="1"/>
          <p:nvPr/>
        </p:nvSpPr>
        <p:spPr>
          <a:xfrm>
            <a:off x="1463279" y="4389326"/>
            <a:ext cx="621506" cy="523220"/>
          </a:xfrm>
          <a:prstGeom prst="rect">
            <a:avLst/>
          </a:prstGeom>
          <a:noFill/>
        </p:spPr>
        <p:txBody>
          <a:bodyPr wrap="square" rtlCol="0">
            <a:spAutoFit/>
          </a:bodyPr>
          <a:lstStyle/>
          <a:p>
            <a:r>
              <a:rPr lang="en-US" sz="2800" dirty="0">
                <a:solidFill>
                  <a:schemeClr val="bg1">
                    <a:lumMod val="50000"/>
                    <a:lumOff val="50000"/>
                  </a:schemeClr>
                </a:solidFill>
              </a:rPr>
              <a:t>Tx</a:t>
            </a:r>
          </a:p>
        </p:txBody>
      </p:sp>
    </p:spTree>
    <p:extLst>
      <p:ext uri="{BB962C8B-B14F-4D97-AF65-F5344CB8AC3E}">
        <p14:creationId xmlns:p14="http://schemas.microsoft.com/office/powerpoint/2010/main" val="266074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DF0DD94-A083-DE42-B313-80C951581286}"/>
              </a:ext>
            </a:extLst>
          </p:cNvPr>
          <p:cNvSpPr/>
          <p:nvPr/>
        </p:nvSpPr>
        <p:spPr>
          <a:xfrm>
            <a:off x="2157413" y="158591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6AE7A65-90B6-2440-BC1E-A4354C31F568}"/>
              </a:ext>
            </a:extLst>
          </p:cNvPr>
          <p:cNvSpPr/>
          <p:nvPr/>
        </p:nvSpPr>
        <p:spPr>
          <a:xfrm>
            <a:off x="3338512"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E20FE20-97F4-D04C-BEA5-E6EA85CA1B86}"/>
              </a:ext>
            </a:extLst>
          </p:cNvPr>
          <p:cNvSpPr/>
          <p:nvPr/>
        </p:nvSpPr>
        <p:spPr>
          <a:xfrm>
            <a:off x="4581525" y="1585913"/>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358641-B988-2142-8BD7-C9530575D1B1}"/>
              </a:ext>
            </a:extLst>
          </p:cNvPr>
          <p:cNvSpPr/>
          <p:nvPr/>
        </p:nvSpPr>
        <p:spPr>
          <a:xfrm flipV="1">
            <a:off x="5924551"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086843-A08D-174F-8287-FBB2C0237766}"/>
              </a:ext>
            </a:extLst>
          </p:cNvPr>
          <p:cNvSpPr/>
          <p:nvPr/>
        </p:nvSpPr>
        <p:spPr>
          <a:xfrm flipV="1">
            <a:off x="7105650" y="1585913"/>
            <a:ext cx="1057275" cy="1014412"/>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0CE9F7D-8C00-2944-8632-C9C671F81F85}"/>
              </a:ext>
            </a:extLst>
          </p:cNvPr>
          <p:cNvSpPr/>
          <p:nvPr/>
        </p:nvSpPr>
        <p:spPr>
          <a:xfrm flipV="1">
            <a:off x="8348663" y="4017169"/>
            <a:ext cx="1057275" cy="10144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6FEEF018-264C-854A-94F0-035BEEB9355F}"/>
              </a:ext>
            </a:extLst>
          </p:cNvPr>
          <p:cNvGraphicFramePr>
            <a:graphicFrameLocks noGrp="1"/>
          </p:cNvGraphicFramePr>
          <p:nvPr/>
        </p:nvGraphicFramePr>
        <p:xfrm>
          <a:off x="9405938"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4" name="Table 13">
            <a:extLst>
              <a:ext uri="{FF2B5EF4-FFF2-40B4-BE49-F238E27FC236}">
                <a16:creationId xmlns:a16="http://schemas.microsoft.com/office/drawing/2014/main" id="{E74BB16D-D433-F740-B4E2-3A359B4D09F5}"/>
              </a:ext>
            </a:extLst>
          </p:cNvPr>
          <p:cNvGraphicFramePr>
            <a:graphicFrameLocks noGrp="1"/>
          </p:cNvGraphicFramePr>
          <p:nvPr/>
        </p:nvGraphicFramePr>
        <p:xfrm>
          <a:off x="6945312" y="4692529"/>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5" name="Table 14">
            <a:extLst>
              <a:ext uri="{FF2B5EF4-FFF2-40B4-BE49-F238E27FC236}">
                <a16:creationId xmlns:a16="http://schemas.microsoft.com/office/drawing/2014/main" id="{4EFF988B-C1C4-604D-B418-EBF15314CB48}"/>
              </a:ext>
            </a:extLst>
          </p:cNvPr>
          <p:cNvGraphicFramePr>
            <a:graphicFrameLocks noGrp="1"/>
          </p:cNvGraphicFramePr>
          <p:nvPr/>
        </p:nvGraphicFramePr>
        <p:xfrm>
          <a:off x="4395787" y="4665821"/>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6" name="Table 15">
            <a:extLst>
              <a:ext uri="{FF2B5EF4-FFF2-40B4-BE49-F238E27FC236}">
                <a16:creationId xmlns:a16="http://schemas.microsoft.com/office/drawing/2014/main" id="{4284CA43-247C-C04E-B126-905584A80A55}"/>
              </a:ext>
            </a:extLst>
          </p:cNvPr>
          <p:cNvGraphicFramePr>
            <a:graphicFrameLocks noGrp="1"/>
          </p:cNvGraphicFramePr>
          <p:nvPr/>
        </p:nvGraphicFramePr>
        <p:xfrm>
          <a:off x="3232943" y="2185537"/>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7" name="Table 16">
            <a:extLst>
              <a:ext uri="{FF2B5EF4-FFF2-40B4-BE49-F238E27FC236}">
                <a16:creationId xmlns:a16="http://schemas.microsoft.com/office/drawing/2014/main" id="{83632BA3-351F-8341-A2DD-1BA640537B0B}"/>
              </a:ext>
            </a:extLst>
          </p:cNvPr>
          <p:cNvGraphicFramePr>
            <a:graphicFrameLocks noGrp="1"/>
          </p:cNvGraphicFramePr>
          <p:nvPr/>
        </p:nvGraphicFramePr>
        <p:xfrm>
          <a:off x="5657055" y="2234565"/>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graphicFrame>
        <p:nvGraphicFramePr>
          <p:cNvPr id="18" name="Table 17">
            <a:extLst>
              <a:ext uri="{FF2B5EF4-FFF2-40B4-BE49-F238E27FC236}">
                <a16:creationId xmlns:a16="http://schemas.microsoft.com/office/drawing/2014/main" id="{ABA6CDA6-D7A4-7F4E-BE9C-834447B7296B}"/>
              </a:ext>
            </a:extLst>
          </p:cNvPr>
          <p:cNvGraphicFramePr>
            <a:graphicFrameLocks noGrp="1"/>
          </p:cNvGraphicFramePr>
          <p:nvPr/>
        </p:nvGraphicFramePr>
        <p:xfrm>
          <a:off x="8237537" y="2210328"/>
          <a:ext cx="1182688" cy="365760"/>
        </p:xfrm>
        <a:graphic>
          <a:graphicData uri="http://schemas.openxmlformats.org/drawingml/2006/table">
            <a:tbl>
              <a:tblPr firstRow="1" bandRow="1">
                <a:tableStyleId>{5C22544A-7EE6-4342-B048-85BDC9FD1C3A}</a:tableStyleId>
              </a:tblPr>
              <a:tblGrid>
                <a:gridCol w="295672">
                  <a:extLst>
                    <a:ext uri="{9D8B030D-6E8A-4147-A177-3AD203B41FA5}">
                      <a16:colId xmlns:a16="http://schemas.microsoft.com/office/drawing/2014/main" val="956117823"/>
                    </a:ext>
                  </a:extLst>
                </a:gridCol>
                <a:gridCol w="295672">
                  <a:extLst>
                    <a:ext uri="{9D8B030D-6E8A-4147-A177-3AD203B41FA5}">
                      <a16:colId xmlns:a16="http://schemas.microsoft.com/office/drawing/2014/main" val="2984346682"/>
                    </a:ext>
                  </a:extLst>
                </a:gridCol>
                <a:gridCol w="295672">
                  <a:extLst>
                    <a:ext uri="{9D8B030D-6E8A-4147-A177-3AD203B41FA5}">
                      <a16:colId xmlns:a16="http://schemas.microsoft.com/office/drawing/2014/main" val="2168140517"/>
                    </a:ext>
                  </a:extLst>
                </a:gridCol>
                <a:gridCol w="295672">
                  <a:extLst>
                    <a:ext uri="{9D8B030D-6E8A-4147-A177-3AD203B41FA5}">
                      <a16:colId xmlns:a16="http://schemas.microsoft.com/office/drawing/2014/main" val="1089604840"/>
                    </a:ext>
                  </a:extLst>
                </a:gridCol>
              </a:tblGrid>
              <a:tr h="266172">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06195318"/>
                  </a:ext>
                </a:extLst>
              </a:tr>
            </a:tbl>
          </a:graphicData>
        </a:graphic>
      </p:graphicFrame>
      <p:cxnSp>
        <p:nvCxnSpPr>
          <p:cNvPr id="20" name="Straight Connector 19">
            <a:extLst>
              <a:ext uri="{FF2B5EF4-FFF2-40B4-BE49-F238E27FC236}">
                <a16:creationId xmlns:a16="http://schemas.microsoft.com/office/drawing/2014/main" id="{F5B0B132-6C55-3343-AC28-526619CF8C23}"/>
              </a:ext>
            </a:extLst>
          </p:cNvPr>
          <p:cNvCxnSpPr/>
          <p:nvPr/>
        </p:nvCxnSpPr>
        <p:spPr>
          <a:xfrm>
            <a:off x="2786063" y="2700338"/>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2640D23B-489B-E042-9045-0023F0CE3239}"/>
              </a:ext>
            </a:extLst>
          </p:cNvPr>
          <p:cNvCxnSpPr>
            <a:endCxn id="4" idx="2"/>
          </p:cNvCxnSpPr>
          <p:nvPr/>
        </p:nvCxnSpPr>
        <p:spPr>
          <a:xfrm>
            <a:off x="3338512" y="2093119"/>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DD4F46FB-8456-3444-8A26-444880AEAE38}"/>
              </a:ext>
            </a:extLst>
          </p:cNvPr>
          <p:cNvCxnSpPr/>
          <p:nvPr/>
        </p:nvCxnSpPr>
        <p:spPr>
          <a:xfrm>
            <a:off x="5738813" y="2095500"/>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75935BEF-C04F-2A46-9B48-F11B9202DD54}"/>
              </a:ext>
            </a:extLst>
          </p:cNvPr>
          <p:cNvCxnSpPr/>
          <p:nvPr/>
        </p:nvCxnSpPr>
        <p:spPr>
          <a:xfrm>
            <a:off x="4554537"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CDE8CBC8-D246-A746-9952-F851C91D90C3}"/>
              </a:ext>
            </a:extLst>
          </p:cNvPr>
          <p:cNvCxnSpPr/>
          <p:nvPr/>
        </p:nvCxnSpPr>
        <p:spPr>
          <a:xfrm>
            <a:off x="7062786" y="4524375"/>
            <a:ext cx="124301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1DBE5094-5A0A-4846-8EDB-5040453FB444}"/>
              </a:ext>
            </a:extLst>
          </p:cNvPr>
          <p:cNvCxnSpPr/>
          <p:nvPr/>
        </p:nvCxnSpPr>
        <p:spPr>
          <a:xfrm>
            <a:off x="5338763" y="2646459"/>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F64482E6-D51F-9345-A038-B67FE4E077B0}"/>
              </a:ext>
            </a:extLst>
          </p:cNvPr>
          <p:cNvCxnSpPr/>
          <p:nvPr/>
        </p:nvCxnSpPr>
        <p:spPr>
          <a:xfrm>
            <a:off x="7881143" y="2649353"/>
            <a:ext cx="800100" cy="131683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1F5DF4A0-69DB-EE45-8B62-605C043626AB}"/>
              </a:ext>
            </a:extLst>
          </p:cNvPr>
          <p:cNvCxnSpPr>
            <a:cxnSpLocks/>
          </p:cNvCxnSpPr>
          <p:nvPr/>
        </p:nvCxnSpPr>
        <p:spPr>
          <a:xfrm flipH="1">
            <a:off x="4067573" y="2609124"/>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D9BC9038-00AC-064F-A859-D6664DA24C9F}"/>
              </a:ext>
            </a:extLst>
          </p:cNvPr>
          <p:cNvCxnSpPr>
            <a:cxnSpLocks/>
          </p:cNvCxnSpPr>
          <p:nvPr/>
        </p:nvCxnSpPr>
        <p:spPr>
          <a:xfrm flipH="1">
            <a:off x="6747274" y="2646459"/>
            <a:ext cx="789382" cy="135416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6F565372-9C05-5047-A10D-6F8B9A406B5E}"/>
              </a:ext>
            </a:extLst>
          </p:cNvPr>
          <p:cNvCxnSpPr/>
          <p:nvPr/>
        </p:nvCxnSpPr>
        <p:spPr>
          <a:xfrm flipV="1">
            <a:off x="2786063" y="4848701"/>
            <a:ext cx="552449" cy="380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4B56062-3335-974D-949E-2BED3ADA8432}"/>
              </a:ext>
            </a:extLst>
          </p:cNvPr>
          <p:cNvCxnSpPr>
            <a:cxnSpLocks/>
          </p:cNvCxnSpPr>
          <p:nvPr/>
        </p:nvCxnSpPr>
        <p:spPr>
          <a:xfrm flipV="1">
            <a:off x="4235650" y="2886076"/>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2F5C4B9D-8E3D-D542-850C-D47210414AAC}"/>
              </a:ext>
            </a:extLst>
          </p:cNvPr>
          <p:cNvCxnSpPr>
            <a:cxnSpLocks/>
          </p:cNvCxnSpPr>
          <p:nvPr/>
        </p:nvCxnSpPr>
        <p:spPr>
          <a:xfrm flipV="1">
            <a:off x="4393902" y="4373847"/>
            <a:ext cx="149036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DC33599B-314E-B849-B63F-26A7816E0A20}"/>
              </a:ext>
            </a:extLst>
          </p:cNvPr>
          <p:cNvCxnSpPr>
            <a:cxnSpLocks/>
          </p:cNvCxnSpPr>
          <p:nvPr/>
        </p:nvCxnSpPr>
        <p:spPr>
          <a:xfrm flipH="1" flipV="1">
            <a:off x="2956322" y="2643714"/>
            <a:ext cx="759619" cy="1315116"/>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56BC0DED-A2C5-7049-9D65-6E09BD25A6E9}"/>
              </a:ext>
            </a:extLst>
          </p:cNvPr>
          <p:cNvCxnSpPr>
            <a:cxnSpLocks/>
          </p:cNvCxnSpPr>
          <p:nvPr/>
        </p:nvCxnSpPr>
        <p:spPr>
          <a:xfrm flipV="1">
            <a:off x="7062786" y="4435535"/>
            <a:ext cx="121840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A752C6E-0822-1742-B151-4FFF362268DB}"/>
              </a:ext>
            </a:extLst>
          </p:cNvPr>
          <p:cNvCxnSpPr>
            <a:cxnSpLocks/>
          </p:cNvCxnSpPr>
          <p:nvPr/>
        </p:nvCxnSpPr>
        <p:spPr>
          <a:xfrm flipV="1">
            <a:off x="6884099" y="2866042"/>
            <a:ext cx="751481" cy="1218659"/>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pic>
        <p:nvPicPr>
          <p:cNvPr id="36" name="Picture 35">
            <a:extLst>
              <a:ext uri="{FF2B5EF4-FFF2-40B4-BE49-F238E27FC236}">
                <a16:creationId xmlns:a16="http://schemas.microsoft.com/office/drawing/2014/main" id="{72278BD0-8775-BD43-8D24-BA8E63EC6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66" y="3958830"/>
            <a:ext cx="2456077" cy="2456077"/>
          </a:xfrm>
          <a:prstGeom prst="rect">
            <a:avLst/>
          </a:prstGeom>
        </p:spPr>
      </p:pic>
      <p:sp>
        <p:nvSpPr>
          <p:cNvPr id="38" name="TextBox 37">
            <a:extLst>
              <a:ext uri="{FF2B5EF4-FFF2-40B4-BE49-F238E27FC236}">
                <a16:creationId xmlns:a16="http://schemas.microsoft.com/office/drawing/2014/main" id="{DDA1BBA8-6630-E940-A9AF-FE60CAC58FB3}"/>
              </a:ext>
            </a:extLst>
          </p:cNvPr>
          <p:cNvSpPr txBox="1"/>
          <p:nvPr/>
        </p:nvSpPr>
        <p:spPr>
          <a:xfrm>
            <a:off x="1463279" y="4389326"/>
            <a:ext cx="621506" cy="523220"/>
          </a:xfrm>
          <a:prstGeom prst="rect">
            <a:avLst/>
          </a:prstGeom>
          <a:noFill/>
        </p:spPr>
        <p:txBody>
          <a:bodyPr wrap="square" rtlCol="0">
            <a:spAutoFit/>
          </a:bodyPr>
          <a:lstStyle/>
          <a:p>
            <a:r>
              <a:rPr lang="en-US" sz="2800" dirty="0">
                <a:solidFill>
                  <a:schemeClr val="bg1">
                    <a:lumMod val="50000"/>
                    <a:lumOff val="50000"/>
                  </a:schemeClr>
                </a:solidFill>
              </a:rPr>
              <a:t>Tx</a:t>
            </a:r>
          </a:p>
        </p:txBody>
      </p:sp>
    </p:spTree>
    <p:extLst>
      <p:ext uri="{BB962C8B-B14F-4D97-AF65-F5344CB8AC3E}">
        <p14:creationId xmlns:p14="http://schemas.microsoft.com/office/powerpoint/2010/main" val="5002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1714</TotalTime>
  <Words>322</Words>
  <Application>Microsoft Macintosh PowerPoint</Application>
  <PresentationFormat>Widescreen</PresentationFormat>
  <Paragraphs>82</Paragraphs>
  <Slides>27</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Courier New</vt:lpstr>
      <vt:lpstr>Office Theme</vt:lpstr>
      <vt:lpstr>BLOCKCHAIN  CRASH COURSE</vt:lpstr>
      <vt:lpstr>PowerPoint Presentation</vt:lpstr>
      <vt:lpstr> BLOCKCHAIN  What is it? How does it actually work? Why should I care? How can I participate? </vt:lpstr>
      <vt:lpstr>Level.set(0);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Decentralization</vt:lpstr>
      <vt:lpstr>PowerPoint Presentation</vt:lpstr>
      <vt:lpstr>PowerPoint Presentation</vt:lpstr>
      <vt:lpstr>PowerPoint Presentation</vt:lpstr>
      <vt:lpstr>PowerPoint Presentation</vt:lpstr>
      <vt:lpstr>Blockchain with JS</vt:lpstr>
      <vt:lpstr>PowerPoint Presentation</vt:lpstr>
      <vt:lpstr>PowerPoint Presentation</vt:lpstr>
      <vt:lpstr>SMART  CONTRACTS</vt:lpstr>
      <vt:lpstr>Smart Contract Example</vt:lpstr>
      <vt:lpstr>Smart Contracts</vt:lpstr>
      <vt:lpstr>Ethereum – blockchain technology</vt:lpstr>
      <vt:lpstr>Lotion.JS </vt:lpstr>
      <vt:lpstr>PowerPoint Presentation</vt:lpstr>
      <vt:lpstr>github.com/thetrendytechie  /bed-and-blockchain-start /lotion-peer-economy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Crash Course</dc:title>
  <dc:creator>Hannah Smith</dc:creator>
  <cp:lastModifiedBy>Hannah Smith</cp:lastModifiedBy>
  <cp:revision>16</cp:revision>
  <dcterms:created xsi:type="dcterms:W3CDTF">2018-10-24T05:52:22Z</dcterms:created>
  <dcterms:modified xsi:type="dcterms:W3CDTF">2018-10-25T18:27:03Z</dcterms:modified>
</cp:coreProperties>
</file>